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8" r:id="rId3"/>
    <p:sldId id="278" r:id="rId4"/>
    <p:sldId id="257" r:id="rId5"/>
    <p:sldId id="267" r:id="rId6"/>
    <p:sldId id="329" r:id="rId7"/>
    <p:sldId id="266" r:id="rId8"/>
    <p:sldId id="325" r:id="rId9"/>
    <p:sldId id="328" r:id="rId10"/>
    <p:sldId id="277" r:id="rId11"/>
    <p:sldId id="287" r:id="rId12"/>
    <p:sldId id="320" r:id="rId13"/>
    <p:sldId id="292" r:id="rId14"/>
    <p:sldId id="330" r:id="rId15"/>
    <p:sldId id="279" r:id="rId16"/>
    <p:sldId id="280" r:id="rId17"/>
    <p:sldId id="281" r:id="rId18"/>
    <p:sldId id="282" r:id="rId19"/>
    <p:sldId id="299" r:id="rId20"/>
    <p:sldId id="300" r:id="rId21"/>
    <p:sldId id="273" r:id="rId22"/>
    <p:sldId id="302" r:id="rId23"/>
    <p:sldId id="303" r:id="rId24"/>
    <p:sldId id="304" r:id="rId25"/>
    <p:sldId id="264" r:id="rId26"/>
    <p:sldId id="308" r:id="rId27"/>
    <p:sldId id="275" r:id="rId28"/>
    <p:sldId id="310" r:id="rId29"/>
    <p:sldId id="307" r:id="rId30"/>
    <p:sldId id="284" r:id="rId31"/>
    <p:sldId id="311" r:id="rId32"/>
    <p:sldId id="312" r:id="rId33"/>
    <p:sldId id="322" r:id="rId34"/>
    <p:sldId id="285" r:id="rId35"/>
    <p:sldId id="323" r:id="rId36"/>
    <p:sldId id="286" r:id="rId37"/>
    <p:sldId id="314" r:id="rId38"/>
    <p:sldId id="316" r:id="rId39"/>
    <p:sldId id="331" r:id="rId40"/>
    <p:sldId id="333" r:id="rId41"/>
    <p:sldId id="317" r:id="rId42"/>
    <p:sldId id="332" r:id="rId43"/>
    <p:sldId id="313" r:id="rId44"/>
    <p:sldId id="315" r:id="rId45"/>
    <p:sldId id="324"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108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BCAE6B-ECEE-4FD2-A751-6C23274434E1}"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3100F06C-19B0-4C24-A091-0BE7F031079B}">
      <dgm:prSet phldrT="[Text]"/>
      <dgm:spPr>
        <a:solidFill>
          <a:schemeClr val="accent4">
            <a:lumMod val="50000"/>
          </a:schemeClr>
        </a:solidFill>
      </dgm:spPr>
      <dgm:t>
        <a:bodyPr/>
        <a:lstStyle/>
        <a:p>
          <a:r>
            <a:rPr lang="en-US" dirty="0"/>
            <a:t>Realist</a:t>
          </a:r>
        </a:p>
      </dgm:t>
    </dgm:pt>
    <dgm:pt modelId="{0CC090EA-C27A-435C-A5D7-92C32B3D6021}" type="parTrans" cxnId="{8D30FE86-2C5C-41BA-81D7-8D38290C6568}">
      <dgm:prSet/>
      <dgm:spPr/>
      <dgm:t>
        <a:bodyPr/>
        <a:lstStyle/>
        <a:p>
          <a:endParaRPr lang="en-US"/>
        </a:p>
      </dgm:t>
    </dgm:pt>
    <dgm:pt modelId="{0CA6514E-BAB3-4367-BE8A-5793D803A414}" type="sibTrans" cxnId="{8D30FE86-2C5C-41BA-81D7-8D38290C6568}">
      <dgm:prSet/>
      <dgm:spPr/>
      <dgm:t>
        <a:bodyPr/>
        <a:lstStyle/>
        <a:p>
          <a:endParaRPr lang="en-US"/>
        </a:p>
      </dgm:t>
    </dgm:pt>
    <dgm:pt modelId="{8B4DDFBB-4BA2-4CCA-A173-9F1C0B1043B5}">
      <dgm:prSet phldrT="[Text]"/>
      <dgm:spPr>
        <a:solidFill>
          <a:schemeClr val="accent2">
            <a:lumMod val="75000"/>
          </a:schemeClr>
        </a:solidFill>
      </dgm:spPr>
      <dgm:t>
        <a:bodyPr/>
        <a:lstStyle/>
        <a:p>
          <a:r>
            <a:rPr lang="en-US" dirty="0"/>
            <a:t>Normative</a:t>
          </a:r>
        </a:p>
      </dgm:t>
    </dgm:pt>
    <dgm:pt modelId="{DC7B14E8-ECFF-47B8-BB48-EA8FC57C39B1}" type="parTrans" cxnId="{54F81092-1259-4599-84BB-7C4790B578CF}">
      <dgm:prSet/>
      <dgm:spPr/>
      <dgm:t>
        <a:bodyPr/>
        <a:lstStyle/>
        <a:p>
          <a:endParaRPr lang="en-US"/>
        </a:p>
      </dgm:t>
    </dgm:pt>
    <dgm:pt modelId="{2BB99278-7DA7-43EA-99ED-2323E5411F62}" type="sibTrans" cxnId="{54F81092-1259-4599-84BB-7C4790B578CF}">
      <dgm:prSet/>
      <dgm:spPr/>
      <dgm:t>
        <a:bodyPr/>
        <a:lstStyle/>
        <a:p>
          <a:endParaRPr lang="en-US"/>
        </a:p>
      </dgm:t>
    </dgm:pt>
    <dgm:pt modelId="{8269A629-2641-4841-B50E-88C2BBBB1044}">
      <dgm:prSet phldrT="[Text]"/>
      <dgm:spPr>
        <a:solidFill>
          <a:schemeClr val="accent3"/>
        </a:solidFill>
      </dgm:spPr>
      <dgm:t>
        <a:bodyPr/>
        <a:lstStyle/>
        <a:p>
          <a:r>
            <a:rPr lang="en-US" dirty="0"/>
            <a:t>Diagnostic</a:t>
          </a:r>
        </a:p>
      </dgm:t>
    </dgm:pt>
    <dgm:pt modelId="{FFE6D1FB-C012-4B0B-8567-00DBB77E0A12}" type="sibTrans" cxnId="{6DB8DA84-62C3-48F0-8012-0EF7E055B677}">
      <dgm:prSet/>
      <dgm:spPr/>
      <dgm:t>
        <a:bodyPr/>
        <a:lstStyle/>
        <a:p>
          <a:endParaRPr lang="en-US"/>
        </a:p>
      </dgm:t>
    </dgm:pt>
    <dgm:pt modelId="{A072622D-E632-4F80-8BAD-49D6263B69F9}" type="parTrans" cxnId="{6DB8DA84-62C3-48F0-8012-0EF7E055B677}">
      <dgm:prSet/>
      <dgm:spPr/>
      <dgm:t>
        <a:bodyPr/>
        <a:lstStyle/>
        <a:p>
          <a:endParaRPr lang="en-US"/>
        </a:p>
      </dgm:t>
    </dgm:pt>
    <dgm:pt modelId="{0B3B6616-EA76-45DA-BD62-3A18DEA11EFE}" type="pres">
      <dgm:prSet presAssocID="{33BCAE6B-ECEE-4FD2-A751-6C23274434E1}" presName="Name0" presStyleCnt="0">
        <dgm:presLayoutVars>
          <dgm:chMax val="7"/>
          <dgm:resizeHandles val="exact"/>
        </dgm:presLayoutVars>
      </dgm:prSet>
      <dgm:spPr/>
    </dgm:pt>
    <dgm:pt modelId="{D38F82D9-4BAA-4967-9FEC-09592EDF49A7}" type="pres">
      <dgm:prSet presAssocID="{33BCAE6B-ECEE-4FD2-A751-6C23274434E1}" presName="comp1" presStyleCnt="0"/>
      <dgm:spPr/>
    </dgm:pt>
    <dgm:pt modelId="{621EB995-59C1-459A-94DF-C998A7ED5998}" type="pres">
      <dgm:prSet presAssocID="{33BCAE6B-ECEE-4FD2-A751-6C23274434E1}" presName="circle1" presStyleLbl="node1" presStyleIdx="0" presStyleCnt="3"/>
      <dgm:spPr/>
    </dgm:pt>
    <dgm:pt modelId="{195082C2-0C3E-432B-843B-C04EC46C1FDD}" type="pres">
      <dgm:prSet presAssocID="{33BCAE6B-ECEE-4FD2-A751-6C23274434E1}" presName="c1text" presStyleLbl="node1" presStyleIdx="0" presStyleCnt="3">
        <dgm:presLayoutVars>
          <dgm:bulletEnabled val="1"/>
        </dgm:presLayoutVars>
      </dgm:prSet>
      <dgm:spPr/>
    </dgm:pt>
    <dgm:pt modelId="{8FC898E7-771D-466D-ABB7-28F151A8A71F}" type="pres">
      <dgm:prSet presAssocID="{33BCAE6B-ECEE-4FD2-A751-6C23274434E1}" presName="comp2" presStyleCnt="0"/>
      <dgm:spPr/>
    </dgm:pt>
    <dgm:pt modelId="{0E7C47A0-FFEC-4837-A69A-23C662D43A29}" type="pres">
      <dgm:prSet presAssocID="{33BCAE6B-ECEE-4FD2-A751-6C23274434E1}" presName="circle2" presStyleLbl="node1" presStyleIdx="1" presStyleCnt="3"/>
      <dgm:spPr/>
    </dgm:pt>
    <dgm:pt modelId="{2E262B27-C336-4155-966B-3280987D59E5}" type="pres">
      <dgm:prSet presAssocID="{33BCAE6B-ECEE-4FD2-A751-6C23274434E1}" presName="c2text" presStyleLbl="node1" presStyleIdx="1" presStyleCnt="3">
        <dgm:presLayoutVars>
          <dgm:bulletEnabled val="1"/>
        </dgm:presLayoutVars>
      </dgm:prSet>
      <dgm:spPr/>
    </dgm:pt>
    <dgm:pt modelId="{0981DEED-8C3A-4C04-B18F-297BAB7F4B83}" type="pres">
      <dgm:prSet presAssocID="{33BCAE6B-ECEE-4FD2-A751-6C23274434E1}" presName="comp3" presStyleCnt="0"/>
      <dgm:spPr/>
    </dgm:pt>
    <dgm:pt modelId="{0FE5AB74-E532-4CC3-9A9A-423274653A2E}" type="pres">
      <dgm:prSet presAssocID="{33BCAE6B-ECEE-4FD2-A751-6C23274434E1}" presName="circle3" presStyleLbl="node1" presStyleIdx="2" presStyleCnt="3"/>
      <dgm:spPr/>
    </dgm:pt>
    <dgm:pt modelId="{AEB034E7-061C-4D1F-BC19-AED18980D796}" type="pres">
      <dgm:prSet presAssocID="{33BCAE6B-ECEE-4FD2-A751-6C23274434E1}" presName="c3text" presStyleLbl="node1" presStyleIdx="2" presStyleCnt="3">
        <dgm:presLayoutVars>
          <dgm:bulletEnabled val="1"/>
        </dgm:presLayoutVars>
      </dgm:prSet>
      <dgm:spPr/>
    </dgm:pt>
  </dgm:ptLst>
  <dgm:cxnLst>
    <dgm:cxn modelId="{48F5D430-C558-4F16-8169-8D802D08F7AD}" type="presOf" srcId="{3100F06C-19B0-4C24-A091-0BE7F031079B}" destId="{0E7C47A0-FFEC-4837-A69A-23C662D43A29}" srcOrd="0" destOrd="0" presId="urn:microsoft.com/office/officeart/2005/8/layout/venn2"/>
    <dgm:cxn modelId="{0974863D-D6E6-4328-83DE-D8F949B5D0F3}" type="presOf" srcId="{3100F06C-19B0-4C24-A091-0BE7F031079B}" destId="{2E262B27-C336-4155-966B-3280987D59E5}" srcOrd="1" destOrd="0" presId="urn:microsoft.com/office/officeart/2005/8/layout/venn2"/>
    <dgm:cxn modelId="{3532C45B-565C-4CD7-BFDD-D65FBA9C59E4}" type="presOf" srcId="{33BCAE6B-ECEE-4FD2-A751-6C23274434E1}" destId="{0B3B6616-EA76-45DA-BD62-3A18DEA11EFE}" srcOrd="0" destOrd="0" presId="urn:microsoft.com/office/officeart/2005/8/layout/venn2"/>
    <dgm:cxn modelId="{DE8CA25A-0579-429A-B6CF-3EF93A00889E}" type="presOf" srcId="{8B4DDFBB-4BA2-4CCA-A173-9F1C0B1043B5}" destId="{AEB034E7-061C-4D1F-BC19-AED18980D796}" srcOrd="1" destOrd="0" presId="urn:microsoft.com/office/officeart/2005/8/layout/venn2"/>
    <dgm:cxn modelId="{AEDC927F-E3A2-4257-AF0D-D24C6D3FBCEF}" type="presOf" srcId="{8269A629-2641-4841-B50E-88C2BBBB1044}" destId="{195082C2-0C3E-432B-843B-C04EC46C1FDD}" srcOrd="1" destOrd="0" presId="urn:microsoft.com/office/officeart/2005/8/layout/venn2"/>
    <dgm:cxn modelId="{6DB8DA84-62C3-48F0-8012-0EF7E055B677}" srcId="{33BCAE6B-ECEE-4FD2-A751-6C23274434E1}" destId="{8269A629-2641-4841-B50E-88C2BBBB1044}" srcOrd="0" destOrd="0" parTransId="{A072622D-E632-4F80-8BAD-49D6263B69F9}" sibTransId="{FFE6D1FB-C012-4B0B-8567-00DBB77E0A12}"/>
    <dgm:cxn modelId="{8D30FE86-2C5C-41BA-81D7-8D38290C6568}" srcId="{33BCAE6B-ECEE-4FD2-A751-6C23274434E1}" destId="{3100F06C-19B0-4C24-A091-0BE7F031079B}" srcOrd="1" destOrd="0" parTransId="{0CC090EA-C27A-435C-A5D7-92C32B3D6021}" sibTransId="{0CA6514E-BAB3-4367-BE8A-5793D803A414}"/>
    <dgm:cxn modelId="{54F81092-1259-4599-84BB-7C4790B578CF}" srcId="{33BCAE6B-ECEE-4FD2-A751-6C23274434E1}" destId="{8B4DDFBB-4BA2-4CCA-A173-9F1C0B1043B5}" srcOrd="2" destOrd="0" parTransId="{DC7B14E8-ECFF-47B8-BB48-EA8FC57C39B1}" sibTransId="{2BB99278-7DA7-43EA-99ED-2323E5411F62}"/>
    <dgm:cxn modelId="{0E377AE6-9F41-4561-ABDA-7095E28BD913}" type="presOf" srcId="{8B4DDFBB-4BA2-4CCA-A173-9F1C0B1043B5}" destId="{0FE5AB74-E532-4CC3-9A9A-423274653A2E}" srcOrd="0" destOrd="0" presId="urn:microsoft.com/office/officeart/2005/8/layout/venn2"/>
    <dgm:cxn modelId="{6130CAFF-953D-435B-9EC3-A49544E87894}" type="presOf" srcId="{8269A629-2641-4841-B50E-88C2BBBB1044}" destId="{621EB995-59C1-459A-94DF-C998A7ED5998}" srcOrd="0" destOrd="0" presId="urn:microsoft.com/office/officeart/2005/8/layout/venn2"/>
    <dgm:cxn modelId="{DEC3A87E-718C-4D5F-88D9-6251D07B9FE2}" type="presParOf" srcId="{0B3B6616-EA76-45DA-BD62-3A18DEA11EFE}" destId="{D38F82D9-4BAA-4967-9FEC-09592EDF49A7}" srcOrd="0" destOrd="0" presId="urn:microsoft.com/office/officeart/2005/8/layout/venn2"/>
    <dgm:cxn modelId="{3779EA07-B6A5-4D85-8BAC-E12773A6F8DF}" type="presParOf" srcId="{D38F82D9-4BAA-4967-9FEC-09592EDF49A7}" destId="{621EB995-59C1-459A-94DF-C998A7ED5998}" srcOrd="0" destOrd="0" presId="urn:microsoft.com/office/officeart/2005/8/layout/venn2"/>
    <dgm:cxn modelId="{440D5B25-D065-4C18-A2AF-D2B72F82AA91}" type="presParOf" srcId="{D38F82D9-4BAA-4967-9FEC-09592EDF49A7}" destId="{195082C2-0C3E-432B-843B-C04EC46C1FDD}" srcOrd="1" destOrd="0" presId="urn:microsoft.com/office/officeart/2005/8/layout/venn2"/>
    <dgm:cxn modelId="{A2E3ADA5-60C8-4428-867C-3E3C68281510}" type="presParOf" srcId="{0B3B6616-EA76-45DA-BD62-3A18DEA11EFE}" destId="{8FC898E7-771D-466D-ABB7-28F151A8A71F}" srcOrd="1" destOrd="0" presId="urn:microsoft.com/office/officeart/2005/8/layout/venn2"/>
    <dgm:cxn modelId="{5B315D31-A652-4352-BD43-90897F01EDFD}" type="presParOf" srcId="{8FC898E7-771D-466D-ABB7-28F151A8A71F}" destId="{0E7C47A0-FFEC-4837-A69A-23C662D43A29}" srcOrd="0" destOrd="0" presId="urn:microsoft.com/office/officeart/2005/8/layout/venn2"/>
    <dgm:cxn modelId="{8058B285-AC6C-4241-934A-4BB145347571}" type="presParOf" srcId="{8FC898E7-771D-466D-ABB7-28F151A8A71F}" destId="{2E262B27-C336-4155-966B-3280987D59E5}" srcOrd="1" destOrd="0" presId="urn:microsoft.com/office/officeart/2005/8/layout/venn2"/>
    <dgm:cxn modelId="{B262E2AB-56C0-485B-B44F-5A7FCA0EA2CE}" type="presParOf" srcId="{0B3B6616-EA76-45DA-BD62-3A18DEA11EFE}" destId="{0981DEED-8C3A-4C04-B18F-297BAB7F4B83}" srcOrd="2" destOrd="0" presId="urn:microsoft.com/office/officeart/2005/8/layout/venn2"/>
    <dgm:cxn modelId="{BC40EC94-9D64-4C33-A2A7-E58AE1DC9E40}" type="presParOf" srcId="{0981DEED-8C3A-4C04-B18F-297BAB7F4B83}" destId="{0FE5AB74-E532-4CC3-9A9A-423274653A2E}" srcOrd="0" destOrd="0" presId="urn:microsoft.com/office/officeart/2005/8/layout/venn2"/>
    <dgm:cxn modelId="{6A2052D3-D3EA-4C8C-B915-1CF4E15EAD13}" type="presParOf" srcId="{0981DEED-8C3A-4C04-B18F-297BAB7F4B83}" destId="{AEB034E7-061C-4D1F-BC19-AED18980D796}"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1EB995-59C1-459A-94DF-C998A7ED5998}">
      <dsp:nvSpPr>
        <dsp:cNvPr id="0" name=""/>
        <dsp:cNvSpPr/>
      </dsp:nvSpPr>
      <dsp:spPr>
        <a:xfrm>
          <a:off x="1016000" y="0"/>
          <a:ext cx="4064000" cy="4064000"/>
        </a:xfrm>
        <a:prstGeom prst="ellips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Diagnostic</a:t>
          </a:r>
        </a:p>
      </dsp:txBody>
      <dsp:txXfrm>
        <a:off x="2337816" y="203199"/>
        <a:ext cx="1420368" cy="609600"/>
      </dsp:txXfrm>
    </dsp:sp>
    <dsp:sp modelId="{0E7C47A0-FFEC-4837-A69A-23C662D43A29}">
      <dsp:nvSpPr>
        <dsp:cNvPr id="0" name=""/>
        <dsp:cNvSpPr/>
      </dsp:nvSpPr>
      <dsp:spPr>
        <a:xfrm>
          <a:off x="1524000" y="1015999"/>
          <a:ext cx="3048000" cy="3048000"/>
        </a:xfrm>
        <a:prstGeom prst="ellipse">
          <a:avLst/>
        </a:prstGeom>
        <a:solidFill>
          <a:schemeClr val="accent4">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Realist</a:t>
          </a:r>
        </a:p>
      </dsp:txBody>
      <dsp:txXfrm>
        <a:off x="2337816" y="1206499"/>
        <a:ext cx="1420368" cy="571500"/>
      </dsp:txXfrm>
    </dsp:sp>
    <dsp:sp modelId="{0FE5AB74-E532-4CC3-9A9A-423274653A2E}">
      <dsp:nvSpPr>
        <dsp:cNvPr id="0" name=""/>
        <dsp:cNvSpPr/>
      </dsp:nvSpPr>
      <dsp:spPr>
        <a:xfrm>
          <a:off x="2032000" y="2032000"/>
          <a:ext cx="2032000" cy="2032000"/>
        </a:xfrm>
        <a:prstGeom prst="ellipse">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Normative</a:t>
          </a:r>
        </a:p>
      </dsp:txBody>
      <dsp:txXfrm>
        <a:off x="2329579" y="2540000"/>
        <a:ext cx="1436840" cy="1016000"/>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7F6BA1-4717-473A-BC76-CA08C332D6D3}" type="datetimeFigureOut">
              <a:rPr lang="en-US" smtClean="0"/>
              <a:t>8/20/2022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9B8DE-7D32-41C6-921C-B25DAFD4ADF1}" type="slidenum">
              <a:rPr lang="en-US" smtClean="0"/>
              <a:t>‹#›</a:t>
            </a:fld>
            <a:endParaRPr lang="en-US"/>
          </a:p>
        </p:txBody>
      </p:sp>
    </p:spTree>
    <p:extLst>
      <p:ext uri="{BB962C8B-B14F-4D97-AF65-F5344CB8AC3E}">
        <p14:creationId xmlns:p14="http://schemas.microsoft.com/office/powerpoint/2010/main" val="11877613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F6BA1-4717-473A-BC76-CA08C332D6D3}" type="datetimeFigureOut">
              <a:rPr lang="en-US" smtClean="0"/>
              <a:t>8/20/2022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9B8DE-7D32-41C6-921C-B25DAFD4ADF1}" type="slidenum">
              <a:rPr lang="en-US" smtClean="0"/>
              <a:t>‹#›</a:t>
            </a:fld>
            <a:endParaRPr lang="en-US"/>
          </a:p>
        </p:txBody>
      </p:sp>
    </p:spTree>
    <p:extLst>
      <p:ext uri="{BB962C8B-B14F-4D97-AF65-F5344CB8AC3E}">
        <p14:creationId xmlns:p14="http://schemas.microsoft.com/office/powerpoint/2010/main" val="32939069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F6BA1-4717-473A-BC76-CA08C332D6D3}" type="datetimeFigureOut">
              <a:rPr lang="en-US" smtClean="0"/>
              <a:t>8/20/2022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9B8DE-7D32-41C6-921C-B25DAFD4ADF1}" type="slidenum">
              <a:rPr lang="en-US" smtClean="0"/>
              <a:t>‹#›</a:t>
            </a:fld>
            <a:endParaRPr lang="en-US"/>
          </a:p>
        </p:txBody>
      </p:sp>
    </p:spTree>
    <p:extLst>
      <p:ext uri="{BB962C8B-B14F-4D97-AF65-F5344CB8AC3E}">
        <p14:creationId xmlns:p14="http://schemas.microsoft.com/office/powerpoint/2010/main" val="22543822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F6BA1-4717-473A-BC76-CA08C332D6D3}" type="datetimeFigureOut">
              <a:rPr lang="en-US" smtClean="0"/>
              <a:t>8/20/2022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9B8DE-7D32-41C6-921C-B25DAFD4ADF1}" type="slidenum">
              <a:rPr lang="en-US" smtClean="0"/>
              <a:t>‹#›</a:t>
            </a:fld>
            <a:endParaRPr lang="en-US"/>
          </a:p>
        </p:txBody>
      </p:sp>
    </p:spTree>
    <p:extLst>
      <p:ext uri="{BB962C8B-B14F-4D97-AF65-F5344CB8AC3E}">
        <p14:creationId xmlns:p14="http://schemas.microsoft.com/office/powerpoint/2010/main" val="23291945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F6BA1-4717-473A-BC76-CA08C332D6D3}" type="datetimeFigureOut">
              <a:rPr lang="en-US" smtClean="0"/>
              <a:t>8/20/2022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9B8DE-7D32-41C6-921C-B25DAFD4ADF1}" type="slidenum">
              <a:rPr lang="en-US" smtClean="0"/>
              <a:t>‹#›</a:t>
            </a:fld>
            <a:endParaRPr lang="en-US"/>
          </a:p>
        </p:txBody>
      </p:sp>
    </p:spTree>
    <p:extLst>
      <p:ext uri="{BB962C8B-B14F-4D97-AF65-F5344CB8AC3E}">
        <p14:creationId xmlns:p14="http://schemas.microsoft.com/office/powerpoint/2010/main" val="1503174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7F6BA1-4717-473A-BC76-CA08C332D6D3}" type="datetimeFigureOut">
              <a:rPr lang="en-US" smtClean="0"/>
              <a:t>8/20/2022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9B8DE-7D32-41C6-921C-B25DAFD4ADF1}" type="slidenum">
              <a:rPr lang="en-US" smtClean="0"/>
              <a:t>‹#›</a:t>
            </a:fld>
            <a:endParaRPr lang="en-US"/>
          </a:p>
        </p:txBody>
      </p:sp>
    </p:spTree>
    <p:extLst>
      <p:ext uri="{BB962C8B-B14F-4D97-AF65-F5344CB8AC3E}">
        <p14:creationId xmlns:p14="http://schemas.microsoft.com/office/powerpoint/2010/main" val="10670334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7F6BA1-4717-473A-BC76-CA08C332D6D3}" type="datetimeFigureOut">
              <a:rPr lang="en-US" smtClean="0"/>
              <a:t>8/20/2022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89B8DE-7D32-41C6-921C-B25DAFD4ADF1}" type="slidenum">
              <a:rPr lang="en-US" smtClean="0"/>
              <a:t>‹#›</a:t>
            </a:fld>
            <a:endParaRPr lang="en-US"/>
          </a:p>
        </p:txBody>
      </p:sp>
    </p:spTree>
    <p:extLst>
      <p:ext uri="{BB962C8B-B14F-4D97-AF65-F5344CB8AC3E}">
        <p14:creationId xmlns:p14="http://schemas.microsoft.com/office/powerpoint/2010/main" val="25461427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7F6BA1-4717-473A-BC76-CA08C332D6D3}" type="datetimeFigureOut">
              <a:rPr lang="en-US" smtClean="0"/>
              <a:t>8/20/2022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89B8DE-7D32-41C6-921C-B25DAFD4ADF1}" type="slidenum">
              <a:rPr lang="en-US" smtClean="0"/>
              <a:t>‹#›</a:t>
            </a:fld>
            <a:endParaRPr lang="en-US"/>
          </a:p>
        </p:txBody>
      </p:sp>
    </p:spTree>
    <p:extLst>
      <p:ext uri="{BB962C8B-B14F-4D97-AF65-F5344CB8AC3E}">
        <p14:creationId xmlns:p14="http://schemas.microsoft.com/office/powerpoint/2010/main" val="23230261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F6BA1-4717-473A-BC76-CA08C332D6D3}" type="datetimeFigureOut">
              <a:rPr lang="en-US" smtClean="0"/>
              <a:t>8/20/2022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89B8DE-7D32-41C6-921C-B25DAFD4ADF1}" type="slidenum">
              <a:rPr lang="en-US" smtClean="0"/>
              <a:t>‹#›</a:t>
            </a:fld>
            <a:endParaRPr lang="en-US"/>
          </a:p>
        </p:txBody>
      </p:sp>
    </p:spTree>
    <p:extLst>
      <p:ext uri="{BB962C8B-B14F-4D97-AF65-F5344CB8AC3E}">
        <p14:creationId xmlns:p14="http://schemas.microsoft.com/office/powerpoint/2010/main" val="20091427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7F6BA1-4717-473A-BC76-CA08C332D6D3}" type="datetimeFigureOut">
              <a:rPr lang="en-US" smtClean="0"/>
              <a:t>8/20/2022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9B8DE-7D32-41C6-921C-B25DAFD4ADF1}" type="slidenum">
              <a:rPr lang="en-US" smtClean="0"/>
              <a:t>‹#›</a:t>
            </a:fld>
            <a:endParaRPr lang="en-US"/>
          </a:p>
        </p:txBody>
      </p:sp>
    </p:spTree>
    <p:extLst>
      <p:ext uri="{BB962C8B-B14F-4D97-AF65-F5344CB8AC3E}">
        <p14:creationId xmlns:p14="http://schemas.microsoft.com/office/powerpoint/2010/main" val="29401081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7F6BA1-4717-473A-BC76-CA08C332D6D3}" type="datetimeFigureOut">
              <a:rPr lang="en-US" smtClean="0"/>
              <a:t>8/20/2022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9B8DE-7D32-41C6-921C-B25DAFD4ADF1}" type="slidenum">
              <a:rPr lang="en-US" smtClean="0"/>
              <a:t>‹#›</a:t>
            </a:fld>
            <a:endParaRPr lang="en-US"/>
          </a:p>
        </p:txBody>
      </p:sp>
    </p:spTree>
    <p:extLst>
      <p:ext uri="{BB962C8B-B14F-4D97-AF65-F5344CB8AC3E}">
        <p14:creationId xmlns:p14="http://schemas.microsoft.com/office/powerpoint/2010/main" val="37933222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50000"/>
            <a:alpha val="4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7F6BA1-4717-473A-BC76-CA08C332D6D3}" type="datetimeFigureOut">
              <a:rPr lang="en-US" smtClean="0"/>
              <a:t>8/20/2022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89B8DE-7D32-41C6-921C-B25DAFD4ADF1}" type="slidenum">
              <a:rPr lang="en-US" smtClean="0"/>
              <a:t>‹#›</a:t>
            </a:fld>
            <a:endParaRPr lang="en-US"/>
          </a:p>
        </p:txBody>
      </p:sp>
    </p:spTree>
    <p:extLst>
      <p:ext uri="{BB962C8B-B14F-4D97-AF65-F5344CB8AC3E}">
        <p14:creationId xmlns:p14="http://schemas.microsoft.com/office/powerpoint/2010/main" val="1950282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50000"/>
            <a:alpha val="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40E413D-F5F4-42CC-AFE8-F47C7D8288AE}"/>
              </a:ext>
            </a:extLst>
          </p:cNvPr>
          <p:cNvSpPr txBox="1"/>
          <p:nvPr/>
        </p:nvSpPr>
        <p:spPr>
          <a:xfrm>
            <a:off x="2413173" y="1419783"/>
            <a:ext cx="4093365" cy="4524315"/>
          </a:xfrm>
          <a:prstGeom prst="rect">
            <a:avLst/>
          </a:prstGeom>
          <a:noFill/>
        </p:spPr>
        <p:txBody>
          <a:bodyPr wrap="none" rtlCol="0">
            <a:spAutoFit/>
          </a:bodyPr>
          <a:lstStyle/>
          <a:p>
            <a:pPr algn="ctr"/>
            <a:r>
              <a:rPr lang="en-US" sz="2800" b="1" dirty="0">
                <a:latin typeface="Cambria" panose="02040503050406030204" pitchFamily="18" charset="0"/>
              </a:rPr>
              <a:t>Political Philosophy </a:t>
            </a:r>
          </a:p>
          <a:p>
            <a:pPr algn="ctr"/>
            <a:r>
              <a:rPr lang="en-US" sz="2800" b="1" dirty="0">
                <a:latin typeface="Cambria" panose="02040503050406030204" pitchFamily="18" charset="0"/>
              </a:rPr>
              <a:t>as a Diagnostic Practice</a:t>
            </a:r>
          </a:p>
          <a:p>
            <a:endParaRPr lang="en-US" sz="2800" b="1" dirty="0"/>
          </a:p>
          <a:p>
            <a:pPr algn="ctr"/>
            <a:r>
              <a:rPr lang="en-US" sz="2800" b="1" dirty="0"/>
              <a:t>Hans Sluga</a:t>
            </a:r>
          </a:p>
          <a:p>
            <a:pPr algn="ctr"/>
            <a:endParaRPr lang="en-US" sz="2800" b="1" dirty="0"/>
          </a:p>
          <a:p>
            <a:pPr algn="ctr"/>
            <a:endParaRPr lang="en-US" sz="2400" b="1" dirty="0"/>
          </a:p>
          <a:p>
            <a:pPr algn="ctr"/>
            <a:endParaRPr lang="en-US" sz="2400" b="1" dirty="0"/>
          </a:p>
          <a:p>
            <a:pPr algn="ctr"/>
            <a:endParaRPr lang="en-US" sz="2400" b="1" dirty="0"/>
          </a:p>
          <a:p>
            <a:pPr algn="ctr"/>
            <a:r>
              <a:rPr lang="en-US" sz="2400" b="1" dirty="0"/>
              <a:t>Norwich, England</a:t>
            </a:r>
          </a:p>
          <a:p>
            <a:pPr algn="ctr"/>
            <a:r>
              <a:rPr lang="en-US" sz="2400" b="1" dirty="0"/>
              <a:t>April 27, 2018</a:t>
            </a:r>
            <a:endParaRPr lang="en-US" sz="2800" b="1" dirty="0"/>
          </a:p>
          <a:p>
            <a:pPr algn="ctr"/>
            <a:endParaRPr lang="en-US" sz="2800" dirty="0">
              <a:solidFill>
                <a:schemeClr val="bg1"/>
              </a:solidFill>
            </a:endParaRPr>
          </a:p>
        </p:txBody>
      </p:sp>
    </p:spTree>
    <p:extLst>
      <p:ext uri="{BB962C8B-B14F-4D97-AF65-F5344CB8AC3E}">
        <p14:creationId xmlns:p14="http://schemas.microsoft.com/office/powerpoint/2010/main" val="18699178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0904A9-B463-4B64-A908-70B803926358}"/>
              </a:ext>
            </a:extLst>
          </p:cNvPr>
          <p:cNvSpPr txBox="1"/>
          <p:nvPr/>
        </p:nvSpPr>
        <p:spPr>
          <a:xfrm>
            <a:off x="517236" y="1822624"/>
            <a:ext cx="8109528" cy="3785652"/>
          </a:xfrm>
          <a:prstGeom prst="rect">
            <a:avLst/>
          </a:prstGeom>
          <a:noFill/>
        </p:spPr>
        <p:txBody>
          <a:bodyPr wrap="square" rtlCol="0">
            <a:spAutoFit/>
          </a:bodyPr>
          <a:lstStyle/>
          <a:p>
            <a:r>
              <a:rPr lang="en-US" sz="2400" dirty="0"/>
              <a:t>Distinguishing three style of political thinking we can observe  their corresponding relations to three broad areas of philosophy: </a:t>
            </a:r>
          </a:p>
          <a:p>
            <a:endParaRPr lang="en-US" sz="2400" dirty="0"/>
          </a:p>
          <a:p>
            <a:r>
              <a:rPr lang="en-US" sz="2400" dirty="0"/>
              <a:t>Abstract normative theorizing ---------------  (prescriptive) ethics</a:t>
            </a:r>
          </a:p>
          <a:p>
            <a:endParaRPr lang="en-US" sz="2400" dirty="0"/>
          </a:p>
          <a:p>
            <a:r>
              <a:rPr lang="en-US" sz="2400" dirty="0"/>
              <a:t>Political realism ----------------------------------- (social) ontology</a:t>
            </a:r>
          </a:p>
          <a:p>
            <a:endParaRPr lang="en-US" sz="2400" dirty="0"/>
          </a:p>
          <a:p>
            <a:r>
              <a:rPr lang="en-US" sz="2400" dirty="0"/>
              <a:t>Diagnostic practice ------------------------------  epistemology</a:t>
            </a:r>
          </a:p>
          <a:p>
            <a:endParaRPr lang="en-US" sz="2400" dirty="0"/>
          </a:p>
        </p:txBody>
      </p:sp>
    </p:spTree>
    <p:extLst>
      <p:ext uri="{BB962C8B-B14F-4D97-AF65-F5344CB8AC3E}">
        <p14:creationId xmlns:p14="http://schemas.microsoft.com/office/powerpoint/2010/main" val="1249446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8A6C56D-BB3A-4FCF-BC57-FC625BE79A30}"/>
              </a:ext>
            </a:extLst>
          </p:cNvPr>
          <p:cNvSpPr txBox="1"/>
          <p:nvPr/>
        </p:nvSpPr>
        <p:spPr>
          <a:xfrm>
            <a:off x="2922939" y="2567709"/>
            <a:ext cx="3002040" cy="1384995"/>
          </a:xfrm>
          <a:prstGeom prst="rect">
            <a:avLst/>
          </a:prstGeom>
          <a:noFill/>
        </p:spPr>
        <p:txBody>
          <a:bodyPr wrap="none" rtlCol="0">
            <a:spAutoFit/>
          </a:bodyPr>
          <a:lstStyle/>
          <a:p>
            <a:pPr algn="ctr"/>
            <a:r>
              <a:rPr lang="en-US" sz="2800" b="1" dirty="0"/>
              <a:t>Part 2</a:t>
            </a:r>
          </a:p>
          <a:p>
            <a:pPr algn="ctr"/>
            <a:endParaRPr lang="en-US" sz="2800" b="1" dirty="0"/>
          </a:p>
          <a:p>
            <a:pPr algn="ctr"/>
            <a:r>
              <a:rPr lang="en-US" sz="2800" b="1" dirty="0"/>
              <a:t>Diagnostic practice</a:t>
            </a:r>
          </a:p>
        </p:txBody>
      </p:sp>
    </p:spTree>
    <p:extLst>
      <p:ext uri="{BB962C8B-B14F-4D97-AF65-F5344CB8AC3E}">
        <p14:creationId xmlns:p14="http://schemas.microsoft.com/office/powerpoint/2010/main" val="41388199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6335F5-341E-4987-8618-E0D40E5A0658}"/>
              </a:ext>
            </a:extLst>
          </p:cNvPr>
          <p:cNvSpPr txBox="1"/>
          <p:nvPr/>
        </p:nvSpPr>
        <p:spPr>
          <a:xfrm>
            <a:off x="665018" y="2090172"/>
            <a:ext cx="7675418" cy="2677656"/>
          </a:xfrm>
          <a:prstGeom prst="rect">
            <a:avLst/>
          </a:prstGeom>
          <a:noFill/>
        </p:spPr>
        <p:txBody>
          <a:bodyPr wrap="square" rtlCol="0">
            <a:spAutoFit/>
          </a:bodyPr>
          <a:lstStyle/>
          <a:p>
            <a:r>
              <a:rPr lang="en-US" sz="2400" dirty="0"/>
              <a:t>A fundamental question for us is whether normative theorizing and political realism can stand on their own feet.</a:t>
            </a:r>
          </a:p>
          <a:p>
            <a:endParaRPr lang="en-US" sz="2400" dirty="0"/>
          </a:p>
          <a:p>
            <a:r>
              <a:rPr lang="en-US" sz="2400" dirty="0"/>
              <a:t>The result of diagnosis is, I believe, that they cannot. </a:t>
            </a:r>
          </a:p>
          <a:p>
            <a:endParaRPr lang="en-US" sz="2400" dirty="0"/>
          </a:p>
          <a:p>
            <a:r>
              <a:rPr lang="en-US" sz="2400" dirty="0"/>
              <a:t>The diagnostic practice offers itself therefore as a more fundamental form of political thinking. </a:t>
            </a:r>
          </a:p>
        </p:txBody>
      </p:sp>
    </p:spTree>
    <p:extLst>
      <p:ext uri="{BB962C8B-B14F-4D97-AF65-F5344CB8AC3E}">
        <p14:creationId xmlns:p14="http://schemas.microsoft.com/office/powerpoint/2010/main" val="32698076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EFFC6D-9487-477A-88C5-303CDF58D4E7}"/>
              </a:ext>
            </a:extLst>
          </p:cNvPr>
          <p:cNvSpPr txBox="1"/>
          <p:nvPr/>
        </p:nvSpPr>
        <p:spPr>
          <a:xfrm>
            <a:off x="591128" y="905164"/>
            <a:ext cx="7684654" cy="1569660"/>
          </a:xfrm>
          <a:prstGeom prst="rect">
            <a:avLst/>
          </a:prstGeom>
          <a:noFill/>
        </p:spPr>
        <p:txBody>
          <a:bodyPr wrap="square" rtlCol="0">
            <a:spAutoFit/>
          </a:bodyPr>
          <a:lstStyle/>
          <a:p>
            <a:r>
              <a:rPr lang="en-US" sz="2400" dirty="0"/>
              <a:t>Raymond </a:t>
            </a:r>
            <a:r>
              <a:rPr lang="en-US" sz="2400" dirty="0" err="1"/>
              <a:t>Geuss</a:t>
            </a:r>
            <a:r>
              <a:rPr lang="en-US" sz="2400" dirty="0"/>
              <a:t>, though he has characterized himself as a political realist, has, in fact, - in contrast to other political realists – fully recognized the need for diagnostic practice in political thinking. </a:t>
            </a:r>
            <a:endParaRPr lang="en-US" dirty="0"/>
          </a:p>
        </p:txBody>
      </p:sp>
      <p:sp>
        <p:nvSpPr>
          <p:cNvPr id="3" name="TextBox 2">
            <a:extLst>
              <a:ext uri="{FF2B5EF4-FFF2-40B4-BE49-F238E27FC236}">
                <a16:creationId xmlns:a16="http://schemas.microsoft.com/office/drawing/2014/main" id="{3847E89C-6371-4535-9782-34A204030BA2}"/>
              </a:ext>
            </a:extLst>
          </p:cNvPr>
          <p:cNvSpPr txBox="1"/>
          <p:nvPr/>
        </p:nvSpPr>
        <p:spPr>
          <a:xfrm>
            <a:off x="591128" y="2604655"/>
            <a:ext cx="7462981" cy="3046988"/>
          </a:xfrm>
          <a:prstGeom prst="rect">
            <a:avLst/>
          </a:prstGeom>
          <a:solidFill>
            <a:schemeClr val="bg1"/>
          </a:solidFill>
        </p:spPr>
        <p:txBody>
          <a:bodyPr wrap="square" rtlCol="0">
            <a:spAutoFit/>
          </a:bodyPr>
          <a:lstStyle/>
          <a:p>
            <a:r>
              <a:rPr lang="en-US" sz="2400" dirty="0"/>
              <a:t>“I want to argue that the distance I am able to put between myself and my social world with its associated beliefs, intellectual habits, and attitudes is a crucial variable in determining how much I can see, how much I can understand, and whether I can occupy a position from which radical social criticism is possible.” </a:t>
            </a:r>
          </a:p>
          <a:p>
            <a:endParaRPr lang="en-US" sz="2400" dirty="0"/>
          </a:p>
          <a:p>
            <a:r>
              <a:rPr lang="en-US" sz="2400" dirty="0"/>
              <a:t>                             </a:t>
            </a:r>
            <a:r>
              <a:rPr lang="en-US" sz="2400" i="1" dirty="0"/>
              <a:t>Politics and the Imagination</a:t>
            </a:r>
            <a:r>
              <a:rPr lang="en-US" sz="2400" dirty="0"/>
              <a:t>, 2010, p. xi.</a:t>
            </a:r>
          </a:p>
        </p:txBody>
      </p:sp>
    </p:spTree>
    <p:extLst>
      <p:ext uri="{BB962C8B-B14F-4D97-AF65-F5344CB8AC3E}">
        <p14:creationId xmlns:p14="http://schemas.microsoft.com/office/powerpoint/2010/main" val="38138175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EFFC6D-9487-477A-88C5-303CDF58D4E7}"/>
              </a:ext>
            </a:extLst>
          </p:cNvPr>
          <p:cNvSpPr txBox="1"/>
          <p:nvPr/>
        </p:nvSpPr>
        <p:spPr>
          <a:xfrm>
            <a:off x="591128" y="905164"/>
            <a:ext cx="7684654" cy="1569660"/>
          </a:xfrm>
          <a:prstGeom prst="rect">
            <a:avLst/>
          </a:prstGeom>
          <a:noFill/>
        </p:spPr>
        <p:txBody>
          <a:bodyPr wrap="square" rtlCol="0">
            <a:spAutoFit/>
          </a:bodyPr>
          <a:lstStyle/>
          <a:p>
            <a:r>
              <a:rPr lang="en-US" sz="2400" dirty="0"/>
              <a:t>Raymond </a:t>
            </a:r>
            <a:r>
              <a:rPr lang="en-US" sz="2400" dirty="0" err="1"/>
              <a:t>Geuss</a:t>
            </a:r>
            <a:r>
              <a:rPr lang="en-US" sz="2400" dirty="0"/>
              <a:t>, though he has characterized himself as a political realist, has, in fact, - in contrast to other political realists – has recognized the need for diagnostic practice in political thinking. </a:t>
            </a:r>
            <a:endParaRPr lang="en-US" dirty="0"/>
          </a:p>
        </p:txBody>
      </p:sp>
      <p:sp>
        <p:nvSpPr>
          <p:cNvPr id="3" name="TextBox 2">
            <a:extLst>
              <a:ext uri="{FF2B5EF4-FFF2-40B4-BE49-F238E27FC236}">
                <a16:creationId xmlns:a16="http://schemas.microsoft.com/office/drawing/2014/main" id="{3847E89C-6371-4535-9782-34A204030BA2}"/>
              </a:ext>
            </a:extLst>
          </p:cNvPr>
          <p:cNvSpPr txBox="1"/>
          <p:nvPr/>
        </p:nvSpPr>
        <p:spPr>
          <a:xfrm>
            <a:off x="591128" y="2604655"/>
            <a:ext cx="7462981" cy="3046988"/>
          </a:xfrm>
          <a:prstGeom prst="rect">
            <a:avLst/>
          </a:prstGeom>
          <a:solidFill>
            <a:schemeClr val="bg1"/>
          </a:solidFill>
        </p:spPr>
        <p:txBody>
          <a:bodyPr wrap="square" rtlCol="0">
            <a:spAutoFit/>
          </a:bodyPr>
          <a:lstStyle/>
          <a:p>
            <a:r>
              <a:rPr lang="en-US" sz="2400" dirty="0"/>
              <a:t>“I want to argue that the distance I am able to put between myself and my social world with its associated beliefs, intellectual habits, and attitudes is a crucial variable in </a:t>
            </a:r>
            <a:r>
              <a:rPr lang="en-US" sz="2400" dirty="0">
                <a:solidFill>
                  <a:srgbClr val="FF0000"/>
                </a:solidFill>
              </a:rPr>
              <a:t>determining how much I can see, how much I can understand, </a:t>
            </a:r>
            <a:r>
              <a:rPr lang="en-US" sz="2400" dirty="0"/>
              <a:t>and whether I can occupy a position from which radical social criticism is possible.” </a:t>
            </a:r>
          </a:p>
          <a:p>
            <a:endParaRPr lang="en-US" sz="2400" dirty="0"/>
          </a:p>
          <a:p>
            <a:r>
              <a:rPr lang="en-US" sz="2400" dirty="0"/>
              <a:t>                             </a:t>
            </a:r>
            <a:r>
              <a:rPr lang="en-US" sz="2400" i="1" dirty="0"/>
              <a:t>Politics and the Imagination</a:t>
            </a:r>
            <a:r>
              <a:rPr lang="en-US" sz="2400" dirty="0"/>
              <a:t>, 2010, p. xi.</a:t>
            </a:r>
          </a:p>
        </p:txBody>
      </p:sp>
    </p:spTree>
    <p:extLst>
      <p:ext uri="{BB962C8B-B14F-4D97-AF65-F5344CB8AC3E}">
        <p14:creationId xmlns:p14="http://schemas.microsoft.com/office/powerpoint/2010/main" val="41532467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46B9D2-E7C8-4F9B-9818-D5C81D7C46AE}"/>
              </a:ext>
            </a:extLst>
          </p:cNvPr>
          <p:cNvSpPr txBox="1"/>
          <p:nvPr/>
        </p:nvSpPr>
        <p:spPr>
          <a:xfrm>
            <a:off x="863600" y="1536174"/>
            <a:ext cx="7416800" cy="3785652"/>
          </a:xfrm>
          <a:prstGeom prst="rect">
            <a:avLst/>
          </a:prstGeom>
          <a:noFill/>
        </p:spPr>
        <p:txBody>
          <a:bodyPr wrap="square" rtlCol="0">
            <a:spAutoFit/>
          </a:bodyPr>
          <a:lstStyle/>
          <a:p>
            <a:r>
              <a:rPr lang="en-US" sz="2400" dirty="0"/>
              <a:t>The relations between normative theorizing, political realism, and diagnostic practice are complex.</a:t>
            </a:r>
          </a:p>
          <a:p>
            <a:endParaRPr lang="en-US" sz="2400" dirty="0"/>
          </a:p>
          <a:p>
            <a:r>
              <a:rPr lang="en-US" sz="2400" dirty="0"/>
              <a:t>It is, certainly, not the case that the </a:t>
            </a:r>
            <a:r>
              <a:rPr lang="en-US" sz="2400" dirty="0" err="1"/>
              <a:t>normativist</a:t>
            </a:r>
            <a:r>
              <a:rPr lang="en-US" sz="2400" dirty="0"/>
              <a:t>, realist, and diagnostic styles of political thinking occupy discrete areas of thought.</a:t>
            </a:r>
          </a:p>
          <a:p>
            <a:endParaRPr lang="en-US" sz="2400" dirty="0"/>
          </a:p>
          <a:p>
            <a:r>
              <a:rPr lang="en-US" sz="2400" dirty="0"/>
              <a:t>The political realist will also be concerned with questions of normativity and the diagnostician will also be concerned with political reality.</a:t>
            </a:r>
          </a:p>
        </p:txBody>
      </p:sp>
    </p:spTree>
    <p:extLst>
      <p:ext uri="{BB962C8B-B14F-4D97-AF65-F5344CB8AC3E}">
        <p14:creationId xmlns:p14="http://schemas.microsoft.com/office/powerpoint/2010/main" val="5309065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C09CFD-9D76-4783-AA90-11E5EAB362ED}"/>
              </a:ext>
            </a:extLst>
          </p:cNvPr>
          <p:cNvSpPr txBox="1"/>
          <p:nvPr/>
        </p:nvSpPr>
        <p:spPr>
          <a:xfrm>
            <a:off x="877455" y="1394691"/>
            <a:ext cx="7019636" cy="4154984"/>
          </a:xfrm>
          <a:prstGeom prst="rect">
            <a:avLst/>
          </a:prstGeom>
          <a:noFill/>
        </p:spPr>
        <p:txBody>
          <a:bodyPr wrap="square" rtlCol="0">
            <a:spAutoFit/>
          </a:bodyPr>
          <a:lstStyle/>
          <a:p>
            <a:r>
              <a:rPr lang="en-US" sz="2400" dirty="0"/>
              <a:t>The political realist will seek to critique the claim of the normative theorist that political norms can be determined by abstract, philosophical reasoning.</a:t>
            </a:r>
          </a:p>
          <a:p>
            <a:endParaRPr lang="en-US" sz="2400" dirty="0"/>
          </a:p>
          <a:p>
            <a:r>
              <a:rPr lang="en-US" sz="2400" dirty="0"/>
              <a:t>But the realist will also have to recognize that norms (rules, laws) have a place in actual politics.</a:t>
            </a:r>
          </a:p>
          <a:p>
            <a:endParaRPr lang="en-US" sz="2400" dirty="0"/>
          </a:p>
          <a:p>
            <a:r>
              <a:rPr lang="en-US" sz="2400" dirty="0"/>
              <a:t>Political realists will in addition often propose “realistic” norms for political action. Thus, Machiavelli seeks to give realistic advice to the prince on how to act. </a:t>
            </a:r>
          </a:p>
        </p:txBody>
      </p:sp>
    </p:spTree>
    <p:extLst>
      <p:ext uri="{BB962C8B-B14F-4D97-AF65-F5344CB8AC3E}">
        <p14:creationId xmlns:p14="http://schemas.microsoft.com/office/powerpoint/2010/main" val="36960532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D3A1D1-D842-441E-AFA1-55C67716D003}"/>
              </a:ext>
            </a:extLst>
          </p:cNvPr>
          <p:cNvSpPr txBox="1"/>
          <p:nvPr/>
        </p:nvSpPr>
        <p:spPr>
          <a:xfrm>
            <a:off x="937491" y="1351508"/>
            <a:ext cx="7269018" cy="4154984"/>
          </a:xfrm>
          <a:prstGeom prst="rect">
            <a:avLst/>
          </a:prstGeom>
          <a:noFill/>
        </p:spPr>
        <p:txBody>
          <a:bodyPr wrap="square" rtlCol="0">
            <a:spAutoFit/>
          </a:bodyPr>
          <a:lstStyle/>
          <a:p>
            <a:r>
              <a:rPr lang="en-US" sz="2400" dirty="0"/>
              <a:t>Diagnostic thinking relates, in turn, to political realism by questioning the assumption that we can have an authoritative grasp of political reality.</a:t>
            </a:r>
          </a:p>
          <a:p>
            <a:endParaRPr lang="en-US" sz="2400" dirty="0"/>
          </a:p>
          <a:p>
            <a:r>
              <a:rPr lang="en-US" sz="2400" dirty="0"/>
              <a:t>But it also adds to political realism by characterizing political reality as a domain in which imperfect cognitive states obtain.</a:t>
            </a:r>
          </a:p>
          <a:p>
            <a:endParaRPr lang="en-US" sz="2400" dirty="0"/>
          </a:p>
          <a:p>
            <a:r>
              <a:rPr lang="en-US" sz="2400" dirty="0"/>
              <a:t>We can think of the relation of the normative, realist, and diagnostic styles of political philosophy then in this way:</a:t>
            </a:r>
          </a:p>
        </p:txBody>
      </p:sp>
    </p:spTree>
    <p:extLst>
      <p:ext uri="{BB962C8B-B14F-4D97-AF65-F5344CB8AC3E}">
        <p14:creationId xmlns:p14="http://schemas.microsoft.com/office/powerpoint/2010/main" val="14910823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29195F4F-9E85-42FB-AD84-BCF55A7C81CF}"/>
              </a:ext>
            </a:extLst>
          </p:cNvPr>
          <p:cNvGraphicFramePr/>
          <p:nvPr>
            <p:extLst>
              <p:ext uri="{D42A27DB-BD31-4B8C-83A1-F6EECF244321}">
                <p14:modId xmlns:p14="http://schemas.microsoft.com/office/powerpoint/2010/main" val="127700035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12529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333414A-A825-4076-9949-B8565EB926C1}"/>
              </a:ext>
            </a:extLst>
          </p:cNvPr>
          <p:cNvSpPr txBox="1"/>
          <p:nvPr/>
        </p:nvSpPr>
        <p:spPr>
          <a:xfrm>
            <a:off x="902430" y="2547319"/>
            <a:ext cx="7135544" cy="1384995"/>
          </a:xfrm>
          <a:prstGeom prst="rect">
            <a:avLst/>
          </a:prstGeom>
          <a:noFill/>
        </p:spPr>
        <p:txBody>
          <a:bodyPr wrap="none" rtlCol="0">
            <a:spAutoFit/>
          </a:bodyPr>
          <a:lstStyle/>
          <a:p>
            <a:pPr algn="ctr"/>
            <a:r>
              <a:rPr lang="en-US" sz="2800" b="1" dirty="0"/>
              <a:t>Part 3</a:t>
            </a:r>
          </a:p>
          <a:p>
            <a:pPr algn="ctr"/>
            <a:endParaRPr lang="en-US" sz="2800" b="1" dirty="0"/>
          </a:p>
          <a:p>
            <a:pPr algn="ctr"/>
            <a:r>
              <a:rPr lang="en-US" sz="2800" b="1" dirty="0"/>
              <a:t>The epistemology of imperfect cognitive states</a:t>
            </a:r>
          </a:p>
        </p:txBody>
      </p:sp>
    </p:spTree>
    <p:extLst>
      <p:ext uri="{BB962C8B-B14F-4D97-AF65-F5344CB8AC3E}">
        <p14:creationId xmlns:p14="http://schemas.microsoft.com/office/powerpoint/2010/main" val="42350238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1787B3-5877-4C6C-966D-E37AA8697FCC}"/>
              </a:ext>
            </a:extLst>
          </p:cNvPr>
          <p:cNvSpPr txBox="1"/>
          <p:nvPr/>
        </p:nvSpPr>
        <p:spPr>
          <a:xfrm>
            <a:off x="623454" y="1582371"/>
            <a:ext cx="7897091" cy="3785652"/>
          </a:xfrm>
          <a:prstGeom prst="rect">
            <a:avLst/>
          </a:prstGeom>
          <a:noFill/>
        </p:spPr>
        <p:txBody>
          <a:bodyPr wrap="square" rtlCol="0">
            <a:spAutoFit/>
          </a:bodyPr>
          <a:lstStyle/>
          <a:p>
            <a:r>
              <a:rPr lang="en-US" sz="2400" dirty="0"/>
              <a:t>I want to distinguish three styles of political philosophy or theory (or political thought):</a:t>
            </a:r>
          </a:p>
          <a:p>
            <a:endParaRPr lang="en-US" sz="2400" dirty="0"/>
          </a:p>
          <a:p>
            <a:pPr marL="342900" indent="-342900">
              <a:buFont typeface="Arial" panose="020B0604020202020204" pitchFamily="34" charset="0"/>
              <a:buChar char="•"/>
            </a:pPr>
            <a:r>
              <a:rPr lang="en-US" sz="2400" dirty="0"/>
              <a:t>Abstract normative theorizing</a:t>
            </a:r>
          </a:p>
          <a:p>
            <a:pPr marL="342900" indent="-342900">
              <a:buFont typeface="Arial" panose="020B0604020202020204" pitchFamily="34" charset="0"/>
              <a:buChar char="•"/>
            </a:pPr>
            <a:r>
              <a:rPr lang="en-US" sz="2400" dirty="0"/>
              <a:t>Political realism</a:t>
            </a:r>
          </a:p>
          <a:p>
            <a:pPr marL="342900" indent="-342900">
              <a:buFont typeface="Arial" panose="020B0604020202020204" pitchFamily="34" charset="0"/>
              <a:buChar char="•"/>
            </a:pPr>
            <a:r>
              <a:rPr lang="en-US" sz="2400" dirty="0"/>
              <a:t>Diagnostic practice</a:t>
            </a:r>
          </a:p>
          <a:p>
            <a:endParaRPr lang="en-US" sz="2400" dirty="0"/>
          </a:p>
          <a:p>
            <a:r>
              <a:rPr lang="en-US" sz="2400" dirty="0"/>
              <a:t>And I want to press the case for the third and elaborate on the specific need for a diagnostic practice in political philosophy given our current political situation.</a:t>
            </a:r>
          </a:p>
        </p:txBody>
      </p:sp>
    </p:spTree>
    <p:extLst>
      <p:ext uri="{BB962C8B-B14F-4D97-AF65-F5344CB8AC3E}">
        <p14:creationId xmlns:p14="http://schemas.microsoft.com/office/powerpoint/2010/main" val="28080572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52BC079-A43E-4A69-BB9F-CA9C59CFEFFB}"/>
              </a:ext>
            </a:extLst>
          </p:cNvPr>
          <p:cNvSpPr txBox="1"/>
          <p:nvPr/>
        </p:nvSpPr>
        <p:spPr>
          <a:xfrm>
            <a:off x="756621" y="683493"/>
            <a:ext cx="7279018" cy="5632311"/>
          </a:xfrm>
          <a:prstGeom prst="rect">
            <a:avLst/>
          </a:prstGeom>
          <a:noFill/>
        </p:spPr>
        <p:txBody>
          <a:bodyPr wrap="square" rtlCol="0">
            <a:spAutoFit/>
          </a:bodyPr>
          <a:lstStyle/>
          <a:p>
            <a:r>
              <a:rPr lang="en-US" sz="2400" dirty="0"/>
              <a:t>The fundamental assumption of the diagnostic practice is that every occupant of the political field is spatially, temporally, experientially, and conceptually positioned at a particular location in that field and thereby constrained in his/her knowledge and understanding of the field.</a:t>
            </a:r>
          </a:p>
          <a:p>
            <a:endParaRPr lang="en-US" sz="2400" dirty="0"/>
          </a:p>
          <a:p>
            <a:r>
              <a:rPr lang="en-US" sz="2400" dirty="0"/>
              <a:t>Political actors are particularly constrained in their knowledge and understanding of the political field because of the urgency of their need to act. They usually cannot wait till the best knowledge and understanding are achieved. </a:t>
            </a:r>
          </a:p>
          <a:p>
            <a:endParaRPr lang="en-US" sz="2400" dirty="0"/>
          </a:p>
          <a:p>
            <a:r>
              <a:rPr lang="en-US" sz="2400" dirty="0"/>
              <a:t>But constraints also affect (normative, realist, and diagnostic) theorists of the political field because they, too, are positioned in the political field.</a:t>
            </a:r>
          </a:p>
        </p:txBody>
      </p:sp>
    </p:spTree>
    <p:extLst>
      <p:ext uri="{BB962C8B-B14F-4D97-AF65-F5344CB8AC3E}">
        <p14:creationId xmlns:p14="http://schemas.microsoft.com/office/powerpoint/2010/main" val="11245168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36FBF7-E925-4494-92A3-985A6B422159}"/>
              </a:ext>
            </a:extLst>
          </p:cNvPr>
          <p:cNvSpPr txBox="1"/>
          <p:nvPr/>
        </p:nvSpPr>
        <p:spPr>
          <a:xfrm>
            <a:off x="891309" y="982176"/>
            <a:ext cx="7361382" cy="4893647"/>
          </a:xfrm>
          <a:prstGeom prst="rect">
            <a:avLst/>
          </a:prstGeom>
          <a:noFill/>
        </p:spPr>
        <p:txBody>
          <a:bodyPr wrap="square" rtlCol="0">
            <a:spAutoFit/>
          </a:bodyPr>
          <a:lstStyle/>
          <a:p>
            <a:r>
              <a:rPr lang="en-US" sz="2400" b="1" dirty="0">
                <a:effectLst>
                  <a:outerShdw blurRad="38100" dist="38100" dir="2700000" algn="tl">
                    <a:srgbClr val="000000">
                      <a:alpha val="43137"/>
                    </a:srgbClr>
                  </a:outerShdw>
                </a:effectLst>
              </a:rPr>
              <a:t>The diagnostic critique of normative theorizing</a:t>
            </a:r>
          </a:p>
          <a:p>
            <a:endParaRPr lang="en-US" sz="2400" dirty="0"/>
          </a:p>
          <a:p>
            <a:r>
              <a:rPr lang="en-US" sz="2400" dirty="0"/>
              <a:t>How do abstract normative political theorists actually come to their normative claims? And how do they believe they come to them?</a:t>
            </a:r>
          </a:p>
          <a:p>
            <a:endParaRPr lang="en-US" sz="2400" dirty="0"/>
          </a:p>
          <a:p>
            <a:r>
              <a:rPr lang="en-US" sz="2400" dirty="0"/>
              <a:t>And how do they actually go about applying those norms to political reality? And how, in their own view, do they do that?</a:t>
            </a:r>
          </a:p>
          <a:p>
            <a:endParaRPr lang="en-US" sz="2400" dirty="0"/>
          </a:p>
          <a:p>
            <a:r>
              <a:rPr lang="en-US" sz="2400" dirty="0"/>
              <a:t>We can depict the two relations formally in the following way.</a:t>
            </a:r>
          </a:p>
          <a:p>
            <a:endParaRPr lang="en-US" sz="2400" dirty="0"/>
          </a:p>
        </p:txBody>
      </p:sp>
    </p:spTree>
    <p:extLst>
      <p:ext uri="{BB962C8B-B14F-4D97-AF65-F5344CB8AC3E}">
        <p14:creationId xmlns:p14="http://schemas.microsoft.com/office/powerpoint/2010/main" val="40825819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91054E-840C-4E99-8649-0C21BD280B26}"/>
              </a:ext>
            </a:extLst>
          </p:cNvPr>
          <p:cNvSpPr txBox="1"/>
          <p:nvPr/>
        </p:nvSpPr>
        <p:spPr>
          <a:xfrm>
            <a:off x="4625488" y="2228671"/>
            <a:ext cx="184730" cy="1200329"/>
          </a:xfrm>
          <a:prstGeom prst="rect">
            <a:avLst/>
          </a:prstGeom>
          <a:noFill/>
        </p:spPr>
        <p:txBody>
          <a:bodyPr wrap="none" rtlCol="0">
            <a:spAutoFit/>
          </a:bodyPr>
          <a:lstStyle/>
          <a:p>
            <a:pPr algn="ctr"/>
            <a:endParaRPr lang="en-US" sz="2400" dirty="0"/>
          </a:p>
          <a:p>
            <a:pPr algn="ctr"/>
            <a:endParaRPr lang="en-US" sz="2400" dirty="0"/>
          </a:p>
          <a:p>
            <a:pPr algn="ctr"/>
            <a:endParaRPr lang="en-US" sz="2400" dirty="0"/>
          </a:p>
        </p:txBody>
      </p:sp>
      <p:sp>
        <p:nvSpPr>
          <p:cNvPr id="3" name="Rectangle 2">
            <a:extLst>
              <a:ext uri="{FF2B5EF4-FFF2-40B4-BE49-F238E27FC236}">
                <a16:creationId xmlns:a16="http://schemas.microsoft.com/office/drawing/2014/main" id="{BE7DCDCB-80C6-4FF8-80BA-8448551C05C0}"/>
              </a:ext>
            </a:extLst>
          </p:cNvPr>
          <p:cNvSpPr/>
          <p:nvPr/>
        </p:nvSpPr>
        <p:spPr>
          <a:xfrm>
            <a:off x="3736109" y="1577507"/>
            <a:ext cx="1671781" cy="914400"/>
          </a:xfrm>
          <a:prstGeom prst="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Norms</a:t>
            </a:r>
          </a:p>
        </p:txBody>
      </p:sp>
      <p:sp>
        <p:nvSpPr>
          <p:cNvPr id="4" name="Rectangle 3">
            <a:extLst>
              <a:ext uri="{FF2B5EF4-FFF2-40B4-BE49-F238E27FC236}">
                <a16:creationId xmlns:a16="http://schemas.microsoft.com/office/drawing/2014/main" id="{F8844C16-F69D-460C-B9C1-829E747D9B24}"/>
              </a:ext>
            </a:extLst>
          </p:cNvPr>
          <p:cNvSpPr/>
          <p:nvPr/>
        </p:nvSpPr>
        <p:spPr>
          <a:xfrm>
            <a:off x="2047820" y="4457501"/>
            <a:ext cx="4821382" cy="914400"/>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The political field</a:t>
            </a:r>
          </a:p>
        </p:txBody>
      </p:sp>
      <p:cxnSp>
        <p:nvCxnSpPr>
          <p:cNvPr id="6" name="Straight Arrow Connector 5">
            <a:extLst>
              <a:ext uri="{FF2B5EF4-FFF2-40B4-BE49-F238E27FC236}">
                <a16:creationId xmlns:a16="http://schemas.microsoft.com/office/drawing/2014/main" id="{8CA40F52-61BC-4F88-BD63-99B38374B889}"/>
              </a:ext>
            </a:extLst>
          </p:cNvPr>
          <p:cNvCxnSpPr>
            <a:cxnSpLocks/>
          </p:cNvCxnSpPr>
          <p:nvPr/>
        </p:nvCxnSpPr>
        <p:spPr>
          <a:xfrm flipV="1">
            <a:off x="2807855" y="2734574"/>
            <a:ext cx="1479473" cy="1597281"/>
          </a:xfrm>
          <a:prstGeom prst="straightConnector1">
            <a:avLst/>
          </a:prstGeom>
          <a:ln w="539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396FCD15-F13B-403B-8AB1-66617D705109}"/>
              </a:ext>
            </a:extLst>
          </p:cNvPr>
          <p:cNvCxnSpPr/>
          <p:nvPr/>
        </p:nvCxnSpPr>
        <p:spPr>
          <a:xfrm>
            <a:off x="4717853" y="2691444"/>
            <a:ext cx="1248838" cy="1566520"/>
          </a:xfrm>
          <a:prstGeom prst="straightConnector1">
            <a:avLst/>
          </a:prstGeom>
          <a:ln w="53975">
            <a:solidFill>
              <a:srgbClr val="00B050">
                <a:alpha val="91000"/>
              </a:srgbClr>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BB6E36E-6034-4C60-9E60-0ED4A91F664F}"/>
              </a:ext>
            </a:extLst>
          </p:cNvPr>
          <p:cNvSpPr txBox="1"/>
          <p:nvPr/>
        </p:nvSpPr>
        <p:spPr>
          <a:xfrm>
            <a:off x="2937164" y="3244334"/>
            <a:ext cx="458780" cy="369332"/>
          </a:xfrm>
          <a:prstGeom prst="rect">
            <a:avLst/>
          </a:prstGeom>
          <a:noFill/>
        </p:spPr>
        <p:txBody>
          <a:bodyPr wrap="none" rtlCol="0">
            <a:spAutoFit/>
          </a:bodyPr>
          <a:lstStyle/>
          <a:p>
            <a:r>
              <a:rPr lang="en-US" dirty="0"/>
              <a:t>(A)</a:t>
            </a:r>
          </a:p>
        </p:txBody>
      </p:sp>
      <p:sp>
        <p:nvSpPr>
          <p:cNvPr id="10" name="TextBox 9">
            <a:extLst>
              <a:ext uri="{FF2B5EF4-FFF2-40B4-BE49-F238E27FC236}">
                <a16:creationId xmlns:a16="http://schemas.microsoft.com/office/drawing/2014/main" id="{E119226D-6B8D-47C6-B3BE-B7616BCA038E}"/>
              </a:ext>
            </a:extLst>
          </p:cNvPr>
          <p:cNvSpPr txBox="1"/>
          <p:nvPr/>
        </p:nvSpPr>
        <p:spPr>
          <a:xfrm>
            <a:off x="5634182" y="3244334"/>
            <a:ext cx="557891" cy="369332"/>
          </a:xfrm>
          <a:prstGeom prst="rect">
            <a:avLst/>
          </a:prstGeom>
          <a:noFill/>
        </p:spPr>
        <p:txBody>
          <a:bodyPr wrap="square" rtlCol="0">
            <a:spAutoFit/>
          </a:bodyPr>
          <a:lstStyle/>
          <a:p>
            <a:r>
              <a:rPr lang="en-US" dirty="0"/>
              <a:t>(D)</a:t>
            </a:r>
          </a:p>
        </p:txBody>
      </p:sp>
    </p:spTree>
    <p:extLst>
      <p:ext uri="{BB962C8B-B14F-4D97-AF65-F5344CB8AC3E}">
        <p14:creationId xmlns:p14="http://schemas.microsoft.com/office/powerpoint/2010/main" val="21626664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B5A309-618C-4A25-81EB-B665FCF7CD74}"/>
              </a:ext>
            </a:extLst>
          </p:cNvPr>
          <p:cNvSpPr txBox="1"/>
          <p:nvPr/>
        </p:nvSpPr>
        <p:spPr>
          <a:xfrm>
            <a:off x="655781" y="982176"/>
            <a:ext cx="7610764" cy="4893647"/>
          </a:xfrm>
          <a:prstGeom prst="rect">
            <a:avLst/>
          </a:prstGeom>
          <a:noFill/>
        </p:spPr>
        <p:txBody>
          <a:bodyPr wrap="square" rtlCol="0">
            <a:spAutoFit/>
          </a:bodyPr>
          <a:lstStyle/>
          <a:p>
            <a:r>
              <a:rPr lang="en-US" sz="2400" dirty="0"/>
              <a:t>Questions arise both with how norms are found and justified (A) and with how they are applied (D).</a:t>
            </a:r>
          </a:p>
          <a:p>
            <a:endParaRPr lang="en-US" sz="2400" dirty="0"/>
          </a:p>
          <a:p>
            <a:r>
              <a:rPr lang="en-US" sz="2400" dirty="0"/>
              <a:t>The diagnostic critique of normative thought rejects the idea that norms can be given an absolute, abstract justification either by appeal to intuition or to reason.</a:t>
            </a:r>
          </a:p>
          <a:p>
            <a:endParaRPr lang="en-US" sz="2400" dirty="0"/>
          </a:p>
          <a:p>
            <a:r>
              <a:rPr lang="en-US" sz="2400" dirty="0"/>
              <a:t>This critique rests on a naturalistic  conception of human capacities and is thus  realist in a sense that goes beyond political realism. Diagnostic critique assumes that human capacities have developed and function under specific evolutionary and historical constraints and are limited by these conditions. </a:t>
            </a:r>
          </a:p>
        </p:txBody>
      </p:sp>
    </p:spTree>
    <p:extLst>
      <p:ext uri="{BB962C8B-B14F-4D97-AF65-F5344CB8AC3E}">
        <p14:creationId xmlns:p14="http://schemas.microsoft.com/office/powerpoint/2010/main" val="35056390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E1D57A9-A612-4B44-B337-CE53BE17816D}"/>
              </a:ext>
            </a:extLst>
          </p:cNvPr>
          <p:cNvSpPr txBox="1"/>
          <p:nvPr/>
        </p:nvSpPr>
        <p:spPr>
          <a:xfrm>
            <a:off x="840509" y="1351508"/>
            <a:ext cx="7028872" cy="4524315"/>
          </a:xfrm>
          <a:prstGeom prst="rect">
            <a:avLst/>
          </a:prstGeom>
          <a:noFill/>
        </p:spPr>
        <p:txBody>
          <a:bodyPr wrap="square" rtlCol="0">
            <a:spAutoFit/>
          </a:bodyPr>
          <a:lstStyle/>
          <a:p>
            <a:r>
              <a:rPr lang="en-US" sz="2400" dirty="0"/>
              <a:t>The application of norms to the political field (D) is understood in ANT as an immediate step from the general to the specific. The norm as a specification of a general pattern is thought to be instantiated in the specific pattern of a concrete situation </a:t>
            </a:r>
          </a:p>
          <a:p>
            <a:endParaRPr lang="en-US" sz="2400" dirty="0"/>
          </a:p>
          <a:p>
            <a:r>
              <a:rPr lang="en-US" sz="2400" dirty="0"/>
              <a:t>Diagnostic critique rejects this Platonist conception of generality. In a naturalistic spirit it holds that generality is not a peculiar quality inherent in concepts or propositions (or norms) but is found only in the practical application of the proposition or the norm. (Meaning is use!)  </a:t>
            </a:r>
          </a:p>
        </p:txBody>
      </p:sp>
    </p:spTree>
    <p:extLst>
      <p:ext uri="{BB962C8B-B14F-4D97-AF65-F5344CB8AC3E}">
        <p14:creationId xmlns:p14="http://schemas.microsoft.com/office/powerpoint/2010/main" val="32025907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938A84F-BBE4-490F-B34C-AA956A8ACA24}"/>
              </a:ext>
            </a:extLst>
          </p:cNvPr>
          <p:cNvSpPr txBox="1"/>
          <p:nvPr/>
        </p:nvSpPr>
        <p:spPr>
          <a:xfrm>
            <a:off x="591127" y="1105287"/>
            <a:ext cx="7767781" cy="4647426"/>
          </a:xfrm>
          <a:prstGeom prst="rect">
            <a:avLst/>
          </a:prstGeom>
          <a:noFill/>
        </p:spPr>
        <p:txBody>
          <a:bodyPr wrap="square" rtlCol="0">
            <a:spAutoFit/>
          </a:bodyPr>
          <a:lstStyle/>
          <a:p>
            <a:r>
              <a:rPr lang="en-US" sz="2400" dirty="0"/>
              <a:t>In order to apply a norm, we need to have independent knowledge of the situation to which it is meant to be applied.</a:t>
            </a:r>
          </a:p>
          <a:p>
            <a:endParaRPr lang="en-US" sz="2800" dirty="0"/>
          </a:p>
          <a:p>
            <a:r>
              <a:rPr lang="en-US" sz="2400" dirty="0"/>
              <a:t>You can’t make (substantive, useful, compelling) rules for a game when you don’t know what game is being played.</a:t>
            </a:r>
          </a:p>
          <a:p>
            <a:endParaRPr lang="en-US" sz="2800" dirty="0">
              <a:effectLst>
                <a:outerShdw blurRad="38100" dist="38100" dir="2700000" algn="tl">
                  <a:srgbClr val="000000">
                    <a:alpha val="43137"/>
                  </a:srgbClr>
                </a:outerShdw>
              </a:effectLst>
            </a:endParaRPr>
          </a:p>
          <a:p>
            <a:r>
              <a:rPr lang="en-US" sz="2400" dirty="0"/>
              <a:t>I can (helpfully) tell you how to play chess only when I know that it is chess you are playing and I know some things about that game. </a:t>
            </a:r>
          </a:p>
          <a:p>
            <a:endParaRPr lang="en-US" sz="2400" dirty="0"/>
          </a:p>
          <a:p>
            <a:r>
              <a:rPr lang="en-US" sz="2400" dirty="0"/>
              <a:t>Ergo: In order to make normative political claims we must first have a realistic understanding of the political field.    </a:t>
            </a:r>
          </a:p>
        </p:txBody>
      </p:sp>
    </p:spTree>
    <p:extLst>
      <p:ext uri="{BB962C8B-B14F-4D97-AF65-F5344CB8AC3E}">
        <p14:creationId xmlns:p14="http://schemas.microsoft.com/office/powerpoint/2010/main" val="35881235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ADCDA4-C453-46AE-B3E3-8BC9114CD87B}"/>
              </a:ext>
            </a:extLst>
          </p:cNvPr>
          <p:cNvSpPr txBox="1"/>
          <p:nvPr/>
        </p:nvSpPr>
        <p:spPr>
          <a:xfrm>
            <a:off x="471055" y="858982"/>
            <a:ext cx="7786254" cy="4893647"/>
          </a:xfrm>
          <a:prstGeom prst="rect">
            <a:avLst/>
          </a:prstGeom>
          <a:noFill/>
        </p:spPr>
        <p:txBody>
          <a:bodyPr wrap="square" rtlCol="0">
            <a:spAutoFit/>
          </a:bodyPr>
          <a:lstStyle/>
          <a:p>
            <a:r>
              <a:rPr lang="en-US" sz="2400" dirty="0"/>
              <a:t>But what kind of understanding of political reality should we assume the political theorist to possess?</a:t>
            </a:r>
          </a:p>
          <a:p>
            <a:endParaRPr lang="en-US" sz="2400" dirty="0"/>
          </a:p>
          <a:p>
            <a:r>
              <a:rPr lang="en-US" sz="2400" dirty="0"/>
              <a:t> That theorist is always located in the political field and their knowledge and understanding of that field is constrained just as much as that of any other occupant of that field.</a:t>
            </a:r>
          </a:p>
          <a:p>
            <a:endParaRPr lang="en-US" sz="2400" dirty="0"/>
          </a:p>
          <a:p>
            <a:r>
              <a:rPr lang="en-US" sz="2400" dirty="0"/>
              <a:t>I want to argue that political knowledge and understanding is characterized by uncertainty. But if that is so, the claim to the apodictic validity of political norms must be abandoned. </a:t>
            </a:r>
          </a:p>
          <a:p>
            <a:endParaRPr lang="en-US" sz="2400" dirty="0"/>
          </a:p>
          <a:p>
            <a:r>
              <a:rPr lang="en-US" sz="2400" dirty="0"/>
              <a:t>Cf. on this point the “Preface” to Hegel’s </a:t>
            </a:r>
            <a:r>
              <a:rPr lang="en-US" sz="2400" i="1" dirty="0"/>
              <a:t>Introduction to the Philosophy of Right.</a:t>
            </a:r>
          </a:p>
        </p:txBody>
      </p:sp>
    </p:spTree>
    <p:extLst>
      <p:ext uri="{BB962C8B-B14F-4D97-AF65-F5344CB8AC3E}">
        <p14:creationId xmlns:p14="http://schemas.microsoft.com/office/powerpoint/2010/main" val="34662449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D810ADA-7E3E-4331-9512-68A7794E0FDF}"/>
              </a:ext>
            </a:extLst>
          </p:cNvPr>
          <p:cNvSpPr txBox="1"/>
          <p:nvPr/>
        </p:nvSpPr>
        <p:spPr>
          <a:xfrm>
            <a:off x="895927" y="907136"/>
            <a:ext cx="7352145" cy="4154984"/>
          </a:xfrm>
          <a:prstGeom prst="rect">
            <a:avLst/>
          </a:prstGeom>
          <a:noFill/>
        </p:spPr>
        <p:txBody>
          <a:bodyPr wrap="square" rtlCol="0">
            <a:spAutoFit/>
          </a:bodyPr>
          <a:lstStyle/>
          <a:p>
            <a:r>
              <a:rPr lang="en-US" sz="2400" b="1" dirty="0">
                <a:effectLst>
                  <a:outerShdw blurRad="38100" dist="38100" dir="2700000" algn="tl">
                    <a:srgbClr val="000000">
                      <a:alpha val="43137"/>
                    </a:srgbClr>
                  </a:outerShdw>
                </a:effectLst>
              </a:rPr>
              <a:t>The diagnostic critique of political realism</a:t>
            </a:r>
          </a:p>
          <a:p>
            <a:endParaRPr lang="en-US" sz="2400" dirty="0"/>
          </a:p>
          <a:p>
            <a:r>
              <a:rPr lang="en-US" sz="2400" dirty="0"/>
              <a:t>Realist political discourse is often conducted in the spirit of an unwarranted certainty. The political theorist describes the </a:t>
            </a:r>
            <a:r>
              <a:rPr lang="en-US" sz="2400" dirty="0" err="1"/>
              <a:t>ture</a:t>
            </a:r>
            <a:r>
              <a:rPr lang="en-US" sz="2400" dirty="0"/>
              <a:t> of political reality with apodictic certainty and assumes that the political agents within the field act according to that reality. (</a:t>
            </a:r>
            <a:r>
              <a:rPr lang="en-US" sz="2400" dirty="0" err="1"/>
              <a:t>Icf</a:t>
            </a:r>
            <a:r>
              <a:rPr lang="en-US" sz="2400" dirty="0"/>
              <a:t>., for instance, Hobbes’ </a:t>
            </a:r>
            <a:r>
              <a:rPr lang="en-US" sz="2400" i="1" dirty="0"/>
              <a:t>Leviathan</a:t>
            </a:r>
            <a:r>
              <a:rPr lang="en-US" sz="2400" dirty="0"/>
              <a:t>.) </a:t>
            </a:r>
          </a:p>
          <a:p>
            <a:endParaRPr lang="en-US" sz="2400" dirty="0"/>
          </a:p>
          <a:p>
            <a:r>
              <a:rPr lang="en-US" sz="2400" dirty="0"/>
              <a:t>But neither the agents within the political field nor the political theorist can be granted this privilege.</a:t>
            </a:r>
          </a:p>
        </p:txBody>
      </p:sp>
    </p:spTree>
    <p:extLst>
      <p:ext uri="{BB962C8B-B14F-4D97-AF65-F5344CB8AC3E}">
        <p14:creationId xmlns:p14="http://schemas.microsoft.com/office/powerpoint/2010/main" val="25131631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6F2A56-7397-43C8-9892-0AC958D808A9}"/>
              </a:ext>
            </a:extLst>
          </p:cNvPr>
          <p:cNvSpPr txBox="1"/>
          <p:nvPr/>
        </p:nvSpPr>
        <p:spPr>
          <a:xfrm>
            <a:off x="605901" y="1071418"/>
            <a:ext cx="7734535" cy="4524315"/>
          </a:xfrm>
          <a:prstGeom prst="rect">
            <a:avLst/>
          </a:prstGeom>
          <a:noFill/>
        </p:spPr>
        <p:txBody>
          <a:bodyPr wrap="square" rtlCol="0">
            <a:spAutoFit/>
          </a:bodyPr>
          <a:lstStyle/>
          <a:p>
            <a:r>
              <a:rPr lang="en-US" sz="2400" dirty="0"/>
              <a:t>A complete knowledge of the political field is impossible because of its complexity. As an integral part of our social reality the political field is beyond human comprehension.</a:t>
            </a:r>
          </a:p>
          <a:p>
            <a:endParaRPr lang="en-US" sz="2400" dirty="0"/>
          </a:p>
          <a:p>
            <a:r>
              <a:rPr lang="en-US" sz="2400" dirty="0"/>
              <a:t>Consider that there are at present about 7.6 billion people alive. If each of them engages on average in 10 significant social interactions per day (surely a low estimate) there are 76 billion daily human interactions to account for.</a:t>
            </a:r>
          </a:p>
          <a:p>
            <a:endParaRPr lang="en-US" sz="2400" dirty="0"/>
          </a:p>
          <a:p>
            <a:r>
              <a:rPr lang="en-US" sz="2400" dirty="0"/>
              <a:t>These interactions display, no doubt, repetitive patterns but those patterns vary greatly according to their location within the socio-political field.   </a:t>
            </a:r>
          </a:p>
        </p:txBody>
      </p:sp>
    </p:spTree>
    <p:extLst>
      <p:ext uri="{BB962C8B-B14F-4D97-AF65-F5344CB8AC3E}">
        <p14:creationId xmlns:p14="http://schemas.microsoft.com/office/powerpoint/2010/main" val="7034657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D810ADA-7E3E-4331-9512-68A7794E0FDF}"/>
              </a:ext>
            </a:extLst>
          </p:cNvPr>
          <p:cNvSpPr txBox="1"/>
          <p:nvPr/>
        </p:nvSpPr>
        <p:spPr>
          <a:xfrm>
            <a:off x="614568" y="1351508"/>
            <a:ext cx="7703126" cy="4154984"/>
          </a:xfrm>
          <a:prstGeom prst="rect">
            <a:avLst/>
          </a:prstGeom>
          <a:noFill/>
        </p:spPr>
        <p:txBody>
          <a:bodyPr wrap="square" rtlCol="0">
            <a:spAutoFit/>
          </a:bodyPr>
          <a:lstStyle/>
          <a:p>
            <a:r>
              <a:rPr lang="en-US" sz="2400" dirty="0"/>
              <a:t>We need to ask:</a:t>
            </a:r>
          </a:p>
          <a:p>
            <a:endParaRPr lang="en-US" sz="2400" dirty="0"/>
          </a:p>
          <a:p>
            <a:r>
              <a:rPr lang="en-US" sz="2400" dirty="0"/>
              <a:t>How do PR theorist come to their  knowledge of that reality? </a:t>
            </a:r>
          </a:p>
          <a:p>
            <a:r>
              <a:rPr lang="en-US" sz="2400" dirty="0"/>
              <a:t>What are the limits of the theorizers’ knowledge of political reality? And what does this mean for any theoretical account of political reality?</a:t>
            </a:r>
          </a:p>
          <a:p>
            <a:endParaRPr lang="en-US" sz="2400" dirty="0"/>
          </a:p>
          <a:p>
            <a:r>
              <a:rPr lang="en-US" sz="2400" dirty="0"/>
              <a:t>How did Hobbes, for instance, come to his “knowledge” of the basic human drives? How did his “political science” turn into a characteristically seventeenth century form of political philosophy? </a:t>
            </a:r>
          </a:p>
        </p:txBody>
      </p:sp>
    </p:spTree>
    <p:extLst>
      <p:ext uri="{BB962C8B-B14F-4D97-AF65-F5344CB8AC3E}">
        <p14:creationId xmlns:p14="http://schemas.microsoft.com/office/powerpoint/2010/main" val="25144837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E77BD8E-3465-4C07-AE36-DC05412CC6BB}"/>
              </a:ext>
            </a:extLst>
          </p:cNvPr>
          <p:cNvSpPr txBox="1"/>
          <p:nvPr/>
        </p:nvSpPr>
        <p:spPr>
          <a:xfrm>
            <a:off x="3028528" y="2554346"/>
            <a:ext cx="3336812" cy="1384995"/>
          </a:xfrm>
          <a:prstGeom prst="rect">
            <a:avLst/>
          </a:prstGeom>
          <a:noFill/>
        </p:spPr>
        <p:txBody>
          <a:bodyPr wrap="none" rtlCol="0">
            <a:spAutoFit/>
          </a:bodyPr>
          <a:lstStyle/>
          <a:p>
            <a:pPr algn="ctr"/>
            <a:r>
              <a:rPr lang="en-US" sz="2800" b="1" dirty="0"/>
              <a:t>Part 1</a:t>
            </a:r>
          </a:p>
          <a:p>
            <a:pPr algn="ctr"/>
            <a:endParaRPr lang="en-US" sz="2800" b="1" dirty="0"/>
          </a:p>
          <a:p>
            <a:pPr algn="ctr"/>
            <a:r>
              <a:rPr lang="en-US" sz="2800" b="1" dirty="0"/>
              <a:t>Normative vs. Realist</a:t>
            </a:r>
          </a:p>
        </p:txBody>
      </p:sp>
    </p:spTree>
    <p:extLst>
      <p:ext uri="{BB962C8B-B14F-4D97-AF65-F5344CB8AC3E}">
        <p14:creationId xmlns:p14="http://schemas.microsoft.com/office/powerpoint/2010/main" val="5319013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24E86D-6306-4E1C-93DA-884438EB91CA}"/>
              </a:ext>
            </a:extLst>
          </p:cNvPr>
          <p:cNvSpPr txBox="1"/>
          <p:nvPr/>
        </p:nvSpPr>
        <p:spPr>
          <a:xfrm>
            <a:off x="979054" y="1349470"/>
            <a:ext cx="7185891" cy="4524315"/>
          </a:xfrm>
          <a:prstGeom prst="rect">
            <a:avLst/>
          </a:prstGeom>
          <a:noFill/>
        </p:spPr>
        <p:txBody>
          <a:bodyPr wrap="square" rtlCol="0">
            <a:spAutoFit/>
          </a:bodyPr>
          <a:lstStyle/>
          <a:p>
            <a:r>
              <a:rPr lang="en-US" sz="2400" dirty="0"/>
              <a:t>Diagnostic thinking can correct our conception of political reality by showing us that</a:t>
            </a:r>
          </a:p>
          <a:p>
            <a:endParaRPr lang="en-US" sz="2400" dirty="0"/>
          </a:p>
          <a:p>
            <a:pPr marL="342900" indent="-342900">
              <a:buFont typeface="Arial" panose="020B0604020202020204" pitchFamily="34" charset="0"/>
              <a:buChar char="•"/>
            </a:pPr>
            <a:r>
              <a:rPr lang="en-US" sz="2400" dirty="0"/>
              <a:t>Politics is a domain in which non-ideal cognitive states obtain.</a:t>
            </a:r>
          </a:p>
          <a:p>
            <a:endParaRPr lang="en-US" sz="2400" dirty="0"/>
          </a:p>
          <a:p>
            <a:pPr marL="342900" indent="-342900">
              <a:buFont typeface="Arial" panose="020B0604020202020204" pitchFamily="34" charset="0"/>
              <a:buChar char="•"/>
            </a:pPr>
            <a:r>
              <a:rPr lang="en-US" sz="2400" dirty="0"/>
              <a:t>Politics is thus inherently a domain of uncertainty.</a:t>
            </a:r>
          </a:p>
          <a:p>
            <a:endParaRPr lang="en-US" sz="2400" dirty="0"/>
          </a:p>
          <a:p>
            <a:pPr marL="342900" indent="-342900">
              <a:buFont typeface="Arial" panose="020B0604020202020204" pitchFamily="34" charset="0"/>
              <a:buChar char="•"/>
            </a:pPr>
            <a:r>
              <a:rPr lang="en-US" sz="2400" dirty="0">
                <a:latin typeface="Calibri" panose="020F0502020204030204" pitchFamily="34" charset="0"/>
                <a:ea typeface="Calibri" panose="020F0502020204030204" pitchFamily="34" charset="0"/>
              </a:rPr>
              <a:t> Uncertainty affects all aspects of political life and brings about its characteristic volatility.</a:t>
            </a:r>
          </a:p>
          <a:p>
            <a:endParaRPr lang="en-US" sz="2400" dirty="0"/>
          </a:p>
          <a:p>
            <a:endParaRPr lang="en-US" sz="2400" dirty="0"/>
          </a:p>
        </p:txBody>
      </p:sp>
    </p:spTree>
    <p:extLst>
      <p:ext uri="{BB962C8B-B14F-4D97-AF65-F5344CB8AC3E}">
        <p14:creationId xmlns:p14="http://schemas.microsoft.com/office/powerpoint/2010/main" val="32911910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1F68F9-19D6-49A9-B12F-B9C86B9400E1}"/>
              </a:ext>
            </a:extLst>
          </p:cNvPr>
          <p:cNvSpPr txBox="1"/>
          <p:nvPr/>
        </p:nvSpPr>
        <p:spPr>
          <a:xfrm>
            <a:off x="2040294" y="2736502"/>
            <a:ext cx="4798686" cy="1384995"/>
          </a:xfrm>
          <a:prstGeom prst="rect">
            <a:avLst/>
          </a:prstGeom>
          <a:noFill/>
        </p:spPr>
        <p:txBody>
          <a:bodyPr wrap="none" rtlCol="0">
            <a:spAutoFit/>
          </a:bodyPr>
          <a:lstStyle/>
          <a:p>
            <a:pPr algn="ctr"/>
            <a:r>
              <a:rPr lang="en-US" sz="2800" b="1" dirty="0"/>
              <a:t>Part 4</a:t>
            </a:r>
          </a:p>
          <a:p>
            <a:pPr algn="ctr"/>
            <a:endParaRPr lang="en-US" sz="2800" b="1" dirty="0"/>
          </a:p>
          <a:p>
            <a:pPr algn="ctr"/>
            <a:r>
              <a:rPr lang="en-US" sz="2800" b="1" dirty="0"/>
              <a:t>Uncertainty and Disorientation</a:t>
            </a:r>
          </a:p>
        </p:txBody>
      </p:sp>
    </p:spTree>
    <p:extLst>
      <p:ext uri="{BB962C8B-B14F-4D97-AF65-F5344CB8AC3E}">
        <p14:creationId xmlns:p14="http://schemas.microsoft.com/office/powerpoint/2010/main" val="27374896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39BE1B-80C8-42C5-B05C-4F41F6897F52}"/>
              </a:ext>
            </a:extLst>
          </p:cNvPr>
          <p:cNvSpPr txBox="1"/>
          <p:nvPr/>
        </p:nvSpPr>
        <p:spPr>
          <a:xfrm>
            <a:off x="766618" y="1166842"/>
            <a:ext cx="7398327" cy="4893647"/>
          </a:xfrm>
          <a:prstGeom prst="rect">
            <a:avLst/>
          </a:prstGeom>
          <a:noFill/>
        </p:spPr>
        <p:txBody>
          <a:bodyPr wrap="square" rtlCol="0">
            <a:spAutoFit/>
          </a:bodyPr>
          <a:lstStyle/>
          <a:p>
            <a:r>
              <a:rPr lang="en-US" sz="2400" dirty="0"/>
              <a:t>Uncertainty is the natural condition of politics, even though we generally fail to recognize that fact sufficiently.</a:t>
            </a:r>
          </a:p>
          <a:p>
            <a:endParaRPr lang="en-US" sz="2400" dirty="0"/>
          </a:p>
          <a:p>
            <a:r>
              <a:rPr lang="en-US" sz="2400" dirty="0"/>
              <a:t>But we need to distinguish between being actually uncertain and the feeling or sense of being uncertain. Both are found in the political field, but they need not go together.</a:t>
            </a:r>
          </a:p>
          <a:p>
            <a:endParaRPr lang="en-US" sz="2400" dirty="0"/>
          </a:p>
          <a:p>
            <a:r>
              <a:rPr lang="en-US" sz="2400" dirty="0"/>
              <a:t>Our politics is haunted, in fact, by a fallacious sense of certainty. This expresses itself in the false self-confidence of political actors, in their uncritical adherence to some ideology, and in the belief in the possibility of a genuine “political science.”</a:t>
            </a:r>
          </a:p>
        </p:txBody>
      </p:sp>
    </p:spTree>
    <p:extLst>
      <p:ext uri="{BB962C8B-B14F-4D97-AF65-F5344CB8AC3E}">
        <p14:creationId xmlns:p14="http://schemas.microsoft.com/office/powerpoint/2010/main" val="10569922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8C54C1C-E009-45F4-AAF9-AB5EA70087C0}"/>
              </a:ext>
            </a:extLst>
          </p:cNvPr>
          <p:cNvGraphicFramePr>
            <a:graphicFrameLocks noGrp="1"/>
          </p:cNvGraphicFramePr>
          <p:nvPr>
            <p:extLst>
              <p:ext uri="{D42A27DB-BD31-4B8C-83A1-F6EECF244321}">
                <p14:modId xmlns:p14="http://schemas.microsoft.com/office/powerpoint/2010/main" val="2127626898"/>
              </p:ext>
            </p:extLst>
          </p:nvPr>
        </p:nvGraphicFramePr>
        <p:xfrm>
          <a:off x="318655" y="1936819"/>
          <a:ext cx="8506690" cy="3566160"/>
        </p:xfrm>
        <a:graphic>
          <a:graphicData uri="http://schemas.openxmlformats.org/drawingml/2006/table">
            <a:tbl>
              <a:tblPr firstRow="1" bandRow="1">
                <a:effectLst>
                  <a:innerShdw blurRad="114300">
                    <a:prstClr val="black"/>
                  </a:innerShdw>
                </a:effectLst>
                <a:tableStyleId>{5C22544A-7EE6-4342-B048-85BDC9FD1C3A}</a:tableStyleId>
              </a:tblPr>
              <a:tblGrid>
                <a:gridCol w="2189018">
                  <a:extLst>
                    <a:ext uri="{9D8B030D-6E8A-4147-A177-3AD203B41FA5}">
                      <a16:colId xmlns:a16="http://schemas.microsoft.com/office/drawing/2014/main" val="3002913525"/>
                    </a:ext>
                  </a:extLst>
                </a:gridCol>
                <a:gridCol w="3125376">
                  <a:extLst>
                    <a:ext uri="{9D8B030D-6E8A-4147-A177-3AD203B41FA5}">
                      <a16:colId xmlns:a16="http://schemas.microsoft.com/office/drawing/2014/main" val="3502325390"/>
                    </a:ext>
                  </a:extLst>
                </a:gridCol>
                <a:gridCol w="3192296">
                  <a:extLst>
                    <a:ext uri="{9D8B030D-6E8A-4147-A177-3AD203B41FA5}">
                      <a16:colId xmlns:a16="http://schemas.microsoft.com/office/drawing/2014/main" val="3393586938"/>
                    </a:ext>
                  </a:extLst>
                </a:gridCol>
              </a:tblGrid>
              <a:tr h="370840">
                <a:tc>
                  <a:txBody>
                    <a:bodyPr/>
                    <a:lstStyle/>
                    <a:p>
                      <a:endParaRPr lang="en-US" dirty="0"/>
                    </a:p>
                  </a:txBody>
                  <a:tcPr>
                    <a:solidFill>
                      <a:schemeClr val="tx2">
                        <a:lumMod val="20000"/>
                        <a:lumOff val="80000"/>
                      </a:schemeClr>
                    </a:solidFill>
                  </a:tcPr>
                </a:tc>
                <a:tc>
                  <a:txBody>
                    <a:bodyPr/>
                    <a:lstStyle/>
                    <a:p>
                      <a:pPr algn="ctr"/>
                      <a:endParaRPr lang="en-US" sz="2400" dirty="0"/>
                    </a:p>
                    <a:p>
                      <a:pPr algn="ctr"/>
                      <a:r>
                        <a:rPr lang="en-US" sz="2400" dirty="0"/>
                        <a:t>Certainty</a:t>
                      </a:r>
                    </a:p>
                    <a:p>
                      <a:pPr algn="ctr"/>
                      <a:endParaRPr lang="en-US" sz="2400" dirty="0"/>
                    </a:p>
                  </a:txBody>
                  <a:tcPr>
                    <a:solidFill>
                      <a:schemeClr val="accent2">
                        <a:lumMod val="75000"/>
                      </a:schemeClr>
                    </a:solidFill>
                  </a:tcPr>
                </a:tc>
                <a:tc>
                  <a:txBody>
                    <a:bodyPr/>
                    <a:lstStyle/>
                    <a:p>
                      <a:pPr algn="ctr"/>
                      <a:endParaRPr lang="en-US" sz="2400" dirty="0"/>
                    </a:p>
                    <a:p>
                      <a:pPr algn="ctr"/>
                      <a:r>
                        <a:rPr lang="en-US" sz="2400" dirty="0"/>
                        <a:t>Uncertainty</a:t>
                      </a:r>
                    </a:p>
                  </a:txBody>
                  <a:tcPr>
                    <a:solidFill>
                      <a:schemeClr val="accent2">
                        <a:lumMod val="75000"/>
                      </a:schemeClr>
                    </a:solidFill>
                  </a:tcPr>
                </a:tc>
                <a:extLst>
                  <a:ext uri="{0D108BD9-81ED-4DB2-BD59-A6C34878D82A}">
                    <a16:rowId xmlns:a16="http://schemas.microsoft.com/office/drawing/2014/main" val="2280561214"/>
                  </a:ext>
                </a:extLst>
              </a:tr>
              <a:tr h="370840">
                <a:tc>
                  <a:txBody>
                    <a:bodyPr/>
                    <a:lstStyle/>
                    <a:p>
                      <a:endParaRPr lang="en-US" sz="2400" dirty="0">
                        <a:solidFill>
                          <a:schemeClr val="bg1"/>
                        </a:solidFill>
                      </a:endParaRPr>
                    </a:p>
                    <a:p>
                      <a:pPr algn="ctr"/>
                      <a:r>
                        <a:rPr lang="en-US" sz="2400" b="1" dirty="0">
                          <a:solidFill>
                            <a:schemeClr val="bg1"/>
                          </a:solidFill>
                        </a:rPr>
                        <a:t>Felt certainty</a:t>
                      </a:r>
                    </a:p>
                    <a:p>
                      <a:endParaRPr lang="en-US" sz="2400" dirty="0">
                        <a:solidFill>
                          <a:schemeClr val="bg1"/>
                        </a:solidFill>
                      </a:endParaRPr>
                    </a:p>
                  </a:txBody>
                  <a:tcPr>
                    <a:solidFill>
                      <a:schemeClr val="accent2">
                        <a:lumMod val="75000"/>
                      </a:schemeClr>
                    </a:solidFill>
                  </a:tcPr>
                </a:tc>
                <a:tc>
                  <a:txBody>
                    <a:bodyPr/>
                    <a:lstStyle/>
                    <a:p>
                      <a:endParaRPr lang="en-US" sz="2400" dirty="0"/>
                    </a:p>
                    <a:p>
                      <a:pPr algn="ctr"/>
                      <a:r>
                        <a:rPr lang="en-US" sz="2400" dirty="0"/>
                        <a:t>Justly confident</a:t>
                      </a:r>
                    </a:p>
                    <a:p>
                      <a:endParaRPr lang="en-US" sz="2400" dirty="0"/>
                    </a:p>
                  </a:txBody>
                  <a:tcPr>
                    <a:solidFill>
                      <a:schemeClr val="tx2">
                        <a:lumMod val="20000"/>
                        <a:lumOff val="80000"/>
                      </a:schemeClr>
                    </a:solidFill>
                  </a:tcPr>
                </a:tc>
                <a:tc>
                  <a:txBody>
                    <a:bodyPr/>
                    <a:lstStyle/>
                    <a:p>
                      <a:endParaRPr lang="en-US" sz="2400" dirty="0"/>
                    </a:p>
                    <a:p>
                      <a:pPr algn="ctr"/>
                      <a:r>
                        <a:rPr lang="en-US" sz="2400" dirty="0"/>
                        <a:t>Falsely confident</a:t>
                      </a:r>
                    </a:p>
                  </a:txBody>
                  <a:tcPr>
                    <a:solidFill>
                      <a:schemeClr val="tx2">
                        <a:lumMod val="20000"/>
                        <a:lumOff val="80000"/>
                      </a:schemeClr>
                    </a:solidFill>
                  </a:tcPr>
                </a:tc>
                <a:extLst>
                  <a:ext uri="{0D108BD9-81ED-4DB2-BD59-A6C34878D82A}">
                    <a16:rowId xmlns:a16="http://schemas.microsoft.com/office/drawing/2014/main" val="1489669343"/>
                  </a:ext>
                </a:extLst>
              </a:tr>
              <a:tr h="370840">
                <a:tc>
                  <a:txBody>
                    <a:bodyPr/>
                    <a:lstStyle/>
                    <a:p>
                      <a:pPr algn="ctr"/>
                      <a:endParaRPr lang="en-US" sz="2400" dirty="0">
                        <a:solidFill>
                          <a:schemeClr val="bg1"/>
                        </a:solidFill>
                      </a:endParaRPr>
                    </a:p>
                    <a:p>
                      <a:pPr algn="ctr"/>
                      <a:r>
                        <a:rPr lang="en-US" sz="2400" b="1" dirty="0">
                          <a:solidFill>
                            <a:schemeClr val="bg1"/>
                          </a:solidFill>
                        </a:rPr>
                        <a:t>Felt uncertainty</a:t>
                      </a:r>
                    </a:p>
                  </a:txBody>
                  <a:tcPr>
                    <a:solidFill>
                      <a:schemeClr val="accent2">
                        <a:lumMod val="75000"/>
                      </a:schemeClr>
                    </a:solidFill>
                  </a:tcPr>
                </a:tc>
                <a:tc>
                  <a:txBody>
                    <a:bodyPr/>
                    <a:lstStyle/>
                    <a:p>
                      <a:endParaRPr lang="en-US" sz="2400" dirty="0"/>
                    </a:p>
                    <a:p>
                      <a:pPr algn="ctr"/>
                      <a:r>
                        <a:rPr lang="en-US" sz="2400" dirty="0"/>
                        <a:t>timid</a:t>
                      </a:r>
                    </a:p>
                    <a:p>
                      <a:endParaRPr lang="en-US" sz="2400" dirty="0"/>
                    </a:p>
                  </a:txBody>
                  <a:tcPr>
                    <a:solidFill>
                      <a:schemeClr val="tx2">
                        <a:lumMod val="20000"/>
                        <a:lumOff val="80000"/>
                      </a:schemeClr>
                    </a:solidFill>
                  </a:tcPr>
                </a:tc>
                <a:tc>
                  <a:txBody>
                    <a:bodyPr/>
                    <a:lstStyle/>
                    <a:p>
                      <a:endParaRPr lang="en-US" sz="2400" dirty="0"/>
                    </a:p>
                    <a:p>
                      <a:pPr algn="ctr"/>
                      <a:r>
                        <a:rPr lang="en-US" sz="2400" dirty="0"/>
                        <a:t>Justly diffident</a:t>
                      </a:r>
                    </a:p>
                  </a:txBody>
                  <a:tcPr>
                    <a:solidFill>
                      <a:schemeClr val="tx2">
                        <a:lumMod val="20000"/>
                        <a:lumOff val="80000"/>
                      </a:schemeClr>
                    </a:solidFill>
                  </a:tcPr>
                </a:tc>
                <a:extLst>
                  <a:ext uri="{0D108BD9-81ED-4DB2-BD59-A6C34878D82A}">
                    <a16:rowId xmlns:a16="http://schemas.microsoft.com/office/drawing/2014/main" val="443371933"/>
                  </a:ext>
                </a:extLst>
              </a:tr>
            </a:tbl>
          </a:graphicData>
        </a:graphic>
      </p:graphicFrame>
      <p:sp>
        <p:nvSpPr>
          <p:cNvPr id="3" name="TextBox 2">
            <a:extLst>
              <a:ext uri="{FF2B5EF4-FFF2-40B4-BE49-F238E27FC236}">
                <a16:creationId xmlns:a16="http://schemas.microsoft.com/office/drawing/2014/main" id="{AC2EF345-36F1-F519-903B-8D98CA64F563}"/>
              </a:ext>
            </a:extLst>
          </p:cNvPr>
          <p:cNvSpPr txBox="1"/>
          <p:nvPr/>
        </p:nvSpPr>
        <p:spPr>
          <a:xfrm flipH="1">
            <a:off x="318655" y="914400"/>
            <a:ext cx="6953325" cy="461665"/>
          </a:xfrm>
          <a:prstGeom prst="rect">
            <a:avLst/>
          </a:prstGeom>
          <a:noFill/>
        </p:spPr>
        <p:txBody>
          <a:bodyPr wrap="square" rtlCol="0">
            <a:spAutoFit/>
          </a:bodyPr>
          <a:lstStyle/>
          <a:p>
            <a:r>
              <a:rPr lang="en-US" sz="2400" b="1" dirty="0"/>
              <a:t>Certainty/Uncertainty</a:t>
            </a:r>
          </a:p>
        </p:txBody>
      </p:sp>
    </p:spTree>
    <p:extLst>
      <p:ext uri="{BB962C8B-B14F-4D97-AF65-F5344CB8AC3E}">
        <p14:creationId xmlns:p14="http://schemas.microsoft.com/office/powerpoint/2010/main" val="41977140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9F5A82-2FB5-4566-8959-05201C64DEEB}"/>
              </a:ext>
            </a:extLst>
          </p:cNvPr>
          <p:cNvSpPr/>
          <p:nvPr/>
        </p:nvSpPr>
        <p:spPr>
          <a:xfrm>
            <a:off x="632691" y="1351508"/>
            <a:ext cx="7693891" cy="3785652"/>
          </a:xfrm>
          <a:prstGeom prst="rect">
            <a:avLst/>
          </a:prstGeom>
        </p:spPr>
        <p:txBody>
          <a:bodyPr wrap="square">
            <a:spAutoFit/>
          </a:bodyPr>
          <a:lstStyle/>
          <a:p>
            <a:r>
              <a:rPr lang="en-US" sz="2400" dirty="0">
                <a:latin typeface="Calibri" panose="020F0502020204030204" pitchFamily="34" charset="0"/>
                <a:ea typeface="Calibri" panose="020F0502020204030204" pitchFamily="34" charset="0"/>
              </a:rPr>
              <a:t>We need to distinguish, further, between political uncertainty and political disorientation.</a:t>
            </a:r>
          </a:p>
          <a:p>
            <a:endParaRPr lang="en-US" sz="2400" dirty="0">
              <a:latin typeface="Calibri" panose="020F0502020204030204" pitchFamily="34" charset="0"/>
              <a:ea typeface="Calibri" panose="020F0502020204030204" pitchFamily="34" charset="0"/>
            </a:endParaRPr>
          </a:p>
          <a:p>
            <a:r>
              <a:rPr lang="en-US" sz="2400" dirty="0">
                <a:latin typeface="Calibri" panose="020F0502020204030204" pitchFamily="34" charset="0"/>
                <a:ea typeface="Calibri" panose="020F0502020204030204" pitchFamily="34" charset="0"/>
              </a:rPr>
              <a:t>While uncertainty is inherent in politics, disorientation is a malady that disrupts politics and can destroy political institutions.</a:t>
            </a:r>
          </a:p>
          <a:p>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latin typeface="Calibri" panose="020F0502020204030204" pitchFamily="34" charset="0"/>
                <a:ea typeface="Calibri" panose="020F0502020204030204" pitchFamily="34" charset="0"/>
                <a:cs typeface="Times New Roman" panose="02020603050405020304" pitchFamily="18" charset="0"/>
              </a:rPr>
              <a:t>We need also to distinguish between disorientation and the feeling of being disoriented. One form of disorientation is an illusory sense of adequate orientation.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03315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735C1DF-660E-4D8D-8685-40F9B4F25363}"/>
              </a:ext>
            </a:extLst>
          </p:cNvPr>
          <p:cNvGraphicFramePr>
            <a:graphicFrameLocks noGrp="1"/>
          </p:cNvGraphicFramePr>
          <p:nvPr>
            <p:extLst>
              <p:ext uri="{D42A27DB-BD31-4B8C-83A1-F6EECF244321}">
                <p14:modId xmlns:p14="http://schemas.microsoft.com/office/powerpoint/2010/main" val="3513413923"/>
              </p:ext>
            </p:extLst>
          </p:nvPr>
        </p:nvGraphicFramePr>
        <p:xfrm>
          <a:off x="669636" y="2144654"/>
          <a:ext cx="7804728" cy="3566160"/>
        </p:xfrm>
        <a:graphic>
          <a:graphicData uri="http://schemas.openxmlformats.org/drawingml/2006/table">
            <a:tbl>
              <a:tblPr firstRow="1" bandRow="1">
                <a:effectLst>
                  <a:innerShdw blurRad="114300">
                    <a:prstClr val="black"/>
                  </a:innerShdw>
                </a:effectLst>
                <a:tableStyleId>{5C22544A-7EE6-4342-B048-85BDC9FD1C3A}</a:tableStyleId>
              </a:tblPr>
              <a:tblGrid>
                <a:gridCol w="2601576">
                  <a:extLst>
                    <a:ext uri="{9D8B030D-6E8A-4147-A177-3AD203B41FA5}">
                      <a16:colId xmlns:a16="http://schemas.microsoft.com/office/drawing/2014/main" val="2293550063"/>
                    </a:ext>
                  </a:extLst>
                </a:gridCol>
                <a:gridCol w="2601576">
                  <a:extLst>
                    <a:ext uri="{9D8B030D-6E8A-4147-A177-3AD203B41FA5}">
                      <a16:colId xmlns:a16="http://schemas.microsoft.com/office/drawing/2014/main" val="1418176085"/>
                    </a:ext>
                  </a:extLst>
                </a:gridCol>
                <a:gridCol w="2601576">
                  <a:extLst>
                    <a:ext uri="{9D8B030D-6E8A-4147-A177-3AD203B41FA5}">
                      <a16:colId xmlns:a16="http://schemas.microsoft.com/office/drawing/2014/main" val="2908205370"/>
                    </a:ext>
                  </a:extLst>
                </a:gridCol>
              </a:tblGrid>
              <a:tr h="370840">
                <a:tc>
                  <a:txBody>
                    <a:bodyPr/>
                    <a:lstStyle/>
                    <a:p>
                      <a:endParaRPr lang="en-US" dirty="0"/>
                    </a:p>
                  </a:txBody>
                  <a:tcPr>
                    <a:solidFill>
                      <a:schemeClr val="tx2">
                        <a:lumMod val="20000"/>
                        <a:lumOff val="80000"/>
                      </a:schemeClr>
                    </a:solidFill>
                  </a:tcPr>
                </a:tc>
                <a:tc>
                  <a:txBody>
                    <a:bodyPr/>
                    <a:lstStyle/>
                    <a:p>
                      <a:pPr algn="ctr"/>
                      <a:endParaRPr lang="en-US" sz="2400" dirty="0"/>
                    </a:p>
                    <a:p>
                      <a:pPr algn="ctr"/>
                      <a:r>
                        <a:rPr lang="en-US" sz="2400" dirty="0"/>
                        <a:t>Orientation</a:t>
                      </a:r>
                    </a:p>
                    <a:p>
                      <a:pPr algn="ctr"/>
                      <a:endParaRPr lang="en-US" sz="2400" dirty="0"/>
                    </a:p>
                  </a:txBody>
                  <a:tcPr>
                    <a:solidFill>
                      <a:schemeClr val="accent2">
                        <a:lumMod val="75000"/>
                      </a:schemeClr>
                    </a:solidFill>
                  </a:tcPr>
                </a:tc>
                <a:tc>
                  <a:txBody>
                    <a:bodyPr/>
                    <a:lstStyle/>
                    <a:p>
                      <a:pPr algn="ctr"/>
                      <a:endParaRPr lang="en-US" sz="2400" dirty="0"/>
                    </a:p>
                    <a:p>
                      <a:pPr algn="ctr"/>
                      <a:r>
                        <a:rPr lang="en-US" sz="2400" dirty="0"/>
                        <a:t>Disorientation</a:t>
                      </a:r>
                    </a:p>
                  </a:txBody>
                  <a:tcPr>
                    <a:solidFill>
                      <a:schemeClr val="accent2">
                        <a:lumMod val="75000"/>
                      </a:schemeClr>
                    </a:solidFill>
                  </a:tcPr>
                </a:tc>
                <a:extLst>
                  <a:ext uri="{0D108BD9-81ED-4DB2-BD59-A6C34878D82A}">
                    <a16:rowId xmlns:a16="http://schemas.microsoft.com/office/drawing/2014/main" val="860942894"/>
                  </a:ext>
                </a:extLst>
              </a:tr>
              <a:tr h="370840">
                <a:tc>
                  <a:txBody>
                    <a:bodyPr/>
                    <a:lstStyle/>
                    <a:p>
                      <a:pPr algn="ctr"/>
                      <a:endParaRPr lang="en-US" sz="2400" dirty="0"/>
                    </a:p>
                    <a:p>
                      <a:pPr algn="ctr"/>
                      <a:r>
                        <a:rPr lang="en-US" sz="2400" dirty="0">
                          <a:solidFill>
                            <a:schemeClr val="bg1"/>
                          </a:solidFill>
                        </a:rPr>
                        <a:t>Feeling oriented</a:t>
                      </a:r>
                    </a:p>
                    <a:p>
                      <a:pPr algn="ctr"/>
                      <a:endParaRPr lang="en-US" sz="2400" dirty="0"/>
                    </a:p>
                  </a:txBody>
                  <a:tcPr>
                    <a:solidFill>
                      <a:schemeClr val="accent2">
                        <a:lumMod val="75000"/>
                      </a:schemeClr>
                    </a:solidFill>
                  </a:tcPr>
                </a:tc>
                <a:tc>
                  <a:txBody>
                    <a:bodyPr/>
                    <a:lstStyle/>
                    <a:p>
                      <a:pPr algn="ctr"/>
                      <a:endParaRPr lang="en-US" sz="2400" dirty="0"/>
                    </a:p>
                    <a:p>
                      <a:pPr algn="ctr"/>
                      <a:r>
                        <a:rPr lang="en-US" sz="2400" dirty="0"/>
                        <a:t>Fully in charge</a:t>
                      </a:r>
                    </a:p>
                  </a:txBody>
                  <a:tcPr>
                    <a:solidFill>
                      <a:schemeClr val="tx2">
                        <a:lumMod val="20000"/>
                        <a:lumOff val="80000"/>
                      </a:schemeClr>
                    </a:solidFill>
                  </a:tcPr>
                </a:tc>
                <a:tc>
                  <a:txBody>
                    <a:bodyPr/>
                    <a:lstStyle/>
                    <a:p>
                      <a:pPr algn="ctr"/>
                      <a:endParaRPr lang="en-US" sz="2400" dirty="0"/>
                    </a:p>
                    <a:p>
                      <a:pPr algn="ctr"/>
                      <a:r>
                        <a:rPr lang="en-US" sz="2400" dirty="0"/>
                        <a:t>State of illusion</a:t>
                      </a:r>
                    </a:p>
                  </a:txBody>
                  <a:tcPr>
                    <a:solidFill>
                      <a:schemeClr val="tx2">
                        <a:lumMod val="20000"/>
                        <a:lumOff val="80000"/>
                      </a:schemeClr>
                    </a:solidFill>
                  </a:tcPr>
                </a:tc>
                <a:extLst>
                  <a:ext uri="{0D108BD9-81ED-4DB2-BD59-A6C34878D82A}">
                    <a16:rowId xmlns:a16="http://schemas.microsoft.com/office/drawing/2014/main" val="754501508"/>
                  </a:ext>
                </a:extLst>
              </a:tr>
              <a:tr h="370840">
                <a:tc>
                  <a:txBody>
                    <a:bodyPr/>
                    <a:lstStyle/>
                    <a:p>
                      <a:pPr algn="ctr"/>
                      <a:endParaRPr lang="en-US" sz="2400" dirty="0"/>
                    </a:p>
                    <a:p>
                      <a:pPr algn="ctr"/>
                      <a:r>
                        <a:rPr lang="en-US" sz="2400" dirty="0">
                          <a:solidFill>
                            <a:schemeClr val="bg1"/>
                          </a:solidFill>
                        </a:rPr>
                        <a:t>Feeling disoriented</a:t>
                      </a:r>
                    </a:p>
                    <a:p>
                      <a:pPr algn="ctr"/>
                      <a:endParaRPr lang="en-US" sz="2400" dirty="0"/>
                    </a:p>
                  </a:txBody>
                  <a:tcPr>
                    <a:solidFill>
                      <a:schemeClr val="accent2">
                        <a:lumMod val="75000"/>
                      </a:schemeClr>
                    </a:solidFill>
                  </a:tcPr>
                </a:tc>
                <a:tc>
                  <a:txBody>
                    <a:bodyPr/>
                    <a:lstStyle/>
                    <a:p>
                      <a:pPr algn="ctr"/>
                      <a:endParaRPr lang="en-US" sz="2400" dirty="0"/>
                    </a:p>
                    <a:p>
                      <a:pPr algn="ctr"/>
                      <a:r>
                        <a:rPr lang="en-US" sz="2400" dirty="0"/>
                        <a:t>discouraged</a:t>
                      </a:r>
                    </a:p>
                  </a:txBody>
                  <a:tcPr>
                    <a:solidFill>
                      <a:schemeClr val="tx2">
                        <a:lumMod val="20000"/>
                        <a:lumOff val="80000"/>
                      </a:schemeClr>
                    </a:solidFill>
                  </a:tcPr>
                </a:tc>
                <a:tc>
                  <a:txBody>
                    <a:bodyPr/>
                    <a:lstStyle/>
                    <a:p>
                      <a:pPr algn="ctr"/>
                      <a:endParaRPr lang="en-US" sz="2400" dirty="0"/>
                    </a:p>
                    <a:p>
                      <a:pPr algn="ctr"/>
                      <a:r>
                        <a:rPr lang="en-US" sz="2400" dirty="0"/>
                        <a:t>confused</a:t>
                      </a:r>
                    </a:p>
                  </a:txBody>
                  <a:tcPr>
                    <a:solidFill>
                      <a:schemeClr val="tx2">
                        <a:lumMod val="20000"/>
                        <a:lumOff val="80000"/>
                      </a:schemeClr>
                    </a:solidFill>
                  </a:tcPr>
                </a:tc>
                <a:extLst>
                  <a:ext uri="{0D108BD9-81ED-4DB2-BD59-A6C34878D82A}">
                    <a16:rowId xmlns:a16="http://schemas.microsoft.com/office/drawing/2014/main" val="386133143"/>
                  </a:ext>
                </a:extLst>
              </a:tr>
            </a:tbl>
          </a:graphicData>
        </a:graphic>
      </p:graphicFrame>
      <p:sp>
        <p:nvSpPr>
          <p:cNvPr id="3" name="TextBox 2">
            <a:extLst>
              <a:ext uri="{FF2B5EF4-FFF2-40B4-BE49-F238E27FC236}">
                <a16:creationId xmlns:a16="http://schemas.microsoft.com/office/drawing/2014/main" id="{E6A066DE-3947-5C29-46F6-548C3E53C224}"/>
              </a:ext>
            </a:extLst>
          </p:cNvPr>
          <p:cNvSpPr txBox="1"/>
          <p:nvPr/>
        </p:nvSpPr>
        <p:spPr>
          <a:xfrm>
            <a:off x="669636" y="1207698"/>
            <a:ext cx="3621569" cy="461665"/>
          </a:xfrm>
          <a:prstGeom prst="rect">
            <a:avLst/>
          </a:prstGeom>
          <a:noFill/>
        </p:spPr>
        <p:txBody>
          <a:bodyPr wrap="none" rtlCol="0">
            <a:spAutoFit/>
          </a:bodyPr>
          <a:lstStyle/>
          <a:p>
            <a:r>
              <a:rPr lang="en-US" sz="2400" b="1" dirty="0"/>
              <a:t>Orientation/Disorientation</a:t>
            </a:r>
          </a:p>
        </p:txBody>
      </p:sp>
    </p:spTree>
    <p:extLst>
      <p:ext uri="{BB962C8B-B14F-4D97-AF65-F5344CB8AC3E}">
        <p14:creationId xmlns:p14="http://schemas.microsoft.com/office/powerpoint/2010/main" val="3141956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88C9C1E-8883-471F-B4DF-E752F283CDE8}"/>
              </a:ext>
            </a:extLst>
          </p:cNvPr>
          <p:cNvSpPr/>
          <p:nvPr/>
        </p:nvSpPr>
        <p:spPr>
          <a:xfrm>
            <a:off x="748146" y="714383"/>
            <a:ext cx="7352144" cy="5262979"/>
          </a:xfrm>
          <a:prstGeom prst="rect">
            <a:avLst/>
          </a:prstGeom>
        </p:spPr>
        <p:txBody>
          <a:bodyPr wrap="square">
            <a:spAutoFit/>
          </a:bodyPr>
          <a:lstStyle/>
          <a:p>
            <a:r>
              <a:rPr lang="en-US" sz="2400" dirty="0">
                <a:latin typeface="Calibri" panose="020F0502020204030204" pitchFamily="34" charset="0"/>
                <a:ea typeface="Calibri" panose="020F0502020204030204" pitchFamily="34" charset="0"/>
              </a:rPr>
              <a:t>We are </a:t>
            </a:r>
            <a:r>
              <a:rPr lang="en-US" sz="2400" b="1" dirty="0">
                <a:latin typeface="Calibri" panose="020F0502020204030204" pitchFamily="34" charset="0"/>
                <a:ea typeface="Calibri" panose="020F0502020204030204" pitchFamily="34" charset="0"/>
              </a:rPr>
              <a:t>uncertain</a:t>
            </a:r>
            <a:r>
              <a:rPr lang="en-US" sz="2400" dirty="0">
                <a:latin typeface="Calibri" panose="020F0502020204030204" pitchFamily="34" charset="0"/>
                <a:ea typeface="Calibri" panose="020F0502020204030204" pitchFamily="34" charset="0"/>
              </a:rPr>
              <a:t> when we don’t </a:t>
            </a:r>
            <a:r>
              <a:rPr lang="en-US" sz="2400" i="1" dirty="0">
                <a:latin typeface="Calibri" panose="020F0502020204030204" pitchFamily="34" charset="0"/>
                <a:ea typeface="Calibri" panose="020F0502020204030204" pitchFamily="34" charset="0"/>
              </a:rPr>
              <a:t>know</a:t>
            </a:r>
            <a:r>
              <a:rPr lang="en-US" sz="2400" dirty="0">
                <a:latin typeface="Calibri" panose="020F0502020204030204" pitchFamily="34" charset="0"/>
                <a:ea typeface="Calibri" panose="020F0502020204030204" pitchFamily="34" charset="0"/>
              </a:rPr>
              <a:t> (don’t know for sure) what has been, what is, or what will be. </a:t>
            </a:r>
          </a:p>
          <a:p>
            <a:endParaRPr lang="en-US" sz="2400" dirty="0">
              <a:latin typeface="Calibri" panose="020F0502020204030204" pitchFamily="34" charset="0"/>
              <a:ea typeface="Calibri" panose="020F0502020204030204" pitchFamily="34" charset="0"/>
            </a:endParaRPr>
          </a:p>
          <a:p>
            <a:r>
              <a:rPr lang="en-US" sz="2400" dirty="0">
                <a:latin typeface="Calibri" panose="020F0502020204030204" pitchFamily="34" charset="0"/>
                <a:ea typeface="Calibri" panose="020F0502020204030204" pitchFamily="34" charset="0"/>
              </a:rPr>
              <a:t>When we find it difficult (as we increasingly do) to distinguish properly between information and misinformation we are in a state of uncertainty. </a:t>
            </a:r>
          </a:p>
          <a:p>
            <a:endParaRPr lang="en-US" sz="2400" dirty="0">
              <a:latin typeface="Calibri" panose="020F0502020204030204" pitchFamily="34" charset="0"/>
              <a:ea typeface="Calibri" panose="020F0502020204030204" pitchFamily="34" charset="0"/>
            </a:endParaRPr>
          </a:p>
          <a:p>
            <a:r>
              <a:rPr lang="en-US" sz="2400" dirty="0">
                <a:latin typeface="Calibri" panose="020F0502020204030204" pitchFamily="34" charset="0"/>
                <a:ea typeface="Calibri" panose="020F0502020204030204" pitchFamily="34" charset="0"/>
              </a:rPr>
              <a:t>We are </a:t>
            </a:r>
            <a:r>
              <a:rPr lang="en-US" sz="2400" b="1" dirty="0">
                <a:latin typeface="Calibri" panose="020F0502020204030204" pitchFamily="34" charset="0"/>
                <a:ea typeface="Calibri" panose="020F0502020204030204" pitchFamily="34" charset="0"/>
              </a:rPr>
              <a:t>disoriented</a:t>
            </a:r>
            <a:r>
              <a:rPr lang="en-US" sz="2400" dirty="0">
                <a:latin typeface="Calibri" panose="020F0502020204030204" pitchFamily="34" charset="0"/>
                <a:ea typeface="Calibri" panose="020F0502020204030204" pitchFamily="34" charset="0"/>
              </a:rPr>
              <a:t>, on the other hand, when we don’t </a:t>
            </a:r>
            <a:r>
              <a:rPr lang="en-US" sz="2400" i="1" dirty="0">
                <a:latin typeface="Calibri" panose="020F0502020204030204" pitchFamily="34" charset="0"/>
                <a:ea typeface="Calibri" panose="020F0502020204030204" pitchFamily="34" charset="0"/>
              </a:rPr>
              <a:t>understand </a:t>
            </a:r>
            <a:r>
              <a:rPr lang="en-US" sz="2400" dirty="0">
                <a:latin typeface="Calibri" panose="020F0502020204030204" pitchFamily="34" charset="0"/>
                <a:ea typeface="Calibri" panose="020F0502020204030204" pitchFamily="34" charset="0"/>
              </a:rPr>
              <a:t>what has been, what is, or what will be because we lack adequate words and concepts to do so. </a:t>
            </a:r>
          </a:p>
          <a:p>
            <a:endParaRPr lang="en-US" sz="2400" dirty="0">
              <a:latin typeface="Calibri" panose="020F0502020204030204" pitchFamily="34" charset="0"/>
              <a:ea typeface="Calibri" panose="020F0502020204030204" pitchFamily="34" charset="0"/>
            </a:endParaRPr>
          </a:p>
          <a:p>
            <a:r>
              <a:rPr lang="en-US" sz="2400" dirty="0">
                <a:latin typeface="Calibri" panose="020F0502020204030204" pitchFamily="34" charset="0"/>
                <a:ea typeface="Calibri" panose="020F0502020204030204" pitchFamily="34" charset="0"/>
              </a:rPr>
              <a:t>Our increasing inability to analyze our current condition, to say what kind of political transformation is occurring,  and what might come after may count as an illustration. </a:t>
            </a:r>
            <a:endParaRPr lang="en-US" sz="2400" dirty="0"/>
          </a:p>
        </p:txBody>
      </p:sp>
    </p:spTree>
    <p:extLst>
      <p:ext uri="{BB962C8B-B14F-4D97-AF65-F5344CB8AC3E}">
        <p14:creationId xmlns:p14="http://schemas.microsoft.com/office/powerpoint/2010/main" val="8869159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E55E53-8637-4DF2-B9AA-0C33F240D3D6}"/>
              </a:ext>
            </a:extLst>
          </p:cNvPr>
          <p:cNvSpPr txBox="1"/>
          <p:nvPr/>
        </p:nvSpPr>
        <p:spPr>
          <a:xfrm>
            <a:off x="535709" y="729673"/>
            <a:ext cx="7841673" cy="5262979"/>
          </a:xfrm>
          <a:prstGeom prst="rect">
            <a:avLst/>
          </a:prstGeom>
          <a:noFill/>
        </p:spPr>
        <p:txBody>
          <a:bodyPr wrap="square" rtlCol="0">
            <a:spAutoFit/>
          </a:bodyPr>
          <a:lstStyle/>
          <a:p>
            <a:r>
              <a:rPr lang="en-US" sz="2400" b="1" dirty="0">
                <a:effectLst>
                  <a:outerShdw blurRad="38100" dist="38100" dir="2700000" algn="tl">
                    <a:srgbClr val="000000">
                      <a:alpha val="43137"/>
                    </a:srgbClr>
                  </a:outerShdw>
                </a:effectLst>
              </a:rPr>
              <a:t>The empire of disorientation</a:t>
            </a:r>
          </a:p>
          <a:p>
            <a:endParaRPr lang="en-US" sz="2400" dirty="0"/>
          </a:p>
          <a:p>
            <a:r>
              <a:rPr lang="en-US" sz="2400" dirty="0"/>
              <a:t>Current American politics exemplifies a state of pervasive political disorientation that manifests itself in a variety of forms. </a:t>
            </a:r>
          </a:p>
          <a:p>
            <a:endParaRPr lang="en-US" sz="2400" dirty="0"/>
          </a:p>
          <a:p>
            <a:pPr marL="342900" indent="-342900">
              <a:buFont typeface="Arial" panose="020B0604020202020204" pitchFamily="34" charset="0"/>
              <a:buChar char="•"/>
            </a:pPr>
            <a:r>
              <a:rPr lang="en-US" sz="2400" dirty="0"/>
              <a:t>Donald J. Trump: disorientation due to linguistic and conceptual impoverishment.</a:t>
            </a:r>
          </a:p>
          <a:p>
            <a:pPr marL="342900" indent="-342900">
              <a:buFont typeface="Arial" panose="020B0604020202020204" pitchFamily="34" charset="0"/>
              <a:buChar char="•"/>
            </a:pPr>
            <a:r>
              <a:rPr lang="en-US" sz="2400" dirty="0"/>
              <a:t>Stephen Bannon: disorientation due to ideological over-commitment.</a:t>
            </a:r>
          </a:p>
          <a:p>
            <a:pPr marL="342900" indent="-342900">
              <a:buFont typeface="Arial" panose="020B0604020202020204" pitchFamily="34" charset="0"/>
              <a:buChar char="•"/>
            </a:pPr>
            <a:r>
              <a:rPr lang="en-US" sz="2400" dirty="0"/>
              <a:t>The general public: disorientation due to “information” overload.</a:t>
            </a:r>
          </a:p>
          <a:p>
            <a:pPr marL="342900" indent="-342900">
              <a:buFont typeface="Arial" panose="020B0604020202020204" pitchFamily="34" charset="0"/>
              <a:buChar char="•"/>
            </a:pPr>
            <a:r>
              <a:rPr lang="en-US" sz="2400" dirty="0"/>
              <a:t>Political analysts: disorientation due to adherence to inappropriate or outdated concepts.</a:t>
            </a:r>
          </a:p>
        </p:txBody>
      </p:sp>
    </p:spTree>
    <p:extLst>
      <p:ext uri="{BB962C8B-B14F-4D97-AF65-F5344CB8AC3E}">
        <p14:creationId xmlns:p14="http://schemas.microsoft.com/office/powerpoint/2010/main" val="2026539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042943-5A1E-45CA-9003-20AFBFEB6422}"/>
              </a:ext>
            </a:extLst>
          </p:cNvPr>
          <p:cNvSpPr txBox="1"/>
          <p:nvPr/>
        </p:nvSpPr>
        <p:spPr>
          <a:xfrm>
            <a:off x="868218" y="1819564"/>
            <a:ext cx="7269019" cy="3046988"/>
          </a:xfrm>
          <a:prstGeom prst="rect">
            <a:avLst/>
          </a:prstGeom>
          <a:noFill/>
        </p:spPr>
        <p:txBody>
          <a:bodyPr wrap="square" rtlCol="0">
            <a:spAutoFit/>
          </a:bodyPr>
          <a:lstStyle/>
          <a:p>
            <a:r>
              <a:rPr lang="en-US" sz="2400" dirty="0"/>
              <a:t>One sign of our conceptual disorientation is the use of the term “populism” to explain where we are politically.</a:t>
            </a:r>
          </a:p>
          <a:p>
            <a:endParaRPr lang="en-US" sz="2400" dirty="0"/>
          </a:p>
          <a:p>
            <a:r>
              <a:rPr lang="en-US" sz="2400" dirty="0"/>
              <a:t>The term has, in fact, no explanatory value; it is underdefined, and cannot help us to decide what to do.</a:t>
            </a:r>
          </a:p>
          <a:p>
            <a:endParaRPr lang="en-US" sz="2400" dirty="0"/>
          </a:p>
          <a:p>
            <a:r>
              <a:rPr lang="en-US" sz="2400" dirty="0"/>
              <a:t>That we fall back on it, merely indicates that our old distinctions (e.g., of left and right) have lost their grip.</a:t>
            </a:r>
            <a:endParaRPr lang="en-US" dirty="0"/>
          </a:p>
        </p:txBody>
      </p:sp>
    </p:spTree>
    <p:extLst>
      <p:ext uri="{BB962C8B-B14F-4D97-AF65-F5344CB8AC3E}">
        <p14:creationId xmlns:p14="http://schemas.microsoft.com/office/powerpoint/2010/main" val="17956093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CC1AB7A-B416-475B-80EF-50EBD06888AB}"/>
              </a:ext>
            </a:extLst>
          </p:cNvPr>
          <p:cNvSpPr txBox="1"/>
          <p:nvPr/>
        </p:nvSpPr>
        <p:spPr>
          <a:xfrm>
            <a:off x="535711" y="692728"/>
            <a:ext cx="7878616" cy="5632311"/>
          </a:xfrm>
          <a:prstGeom prst="rect">
            <a:avLst/>
          </a:prstGeom>
          <a:noFill/>
        </p:spPr>
        <p:txBody>
          <a:bodyPr wrap="square" rtlCol="0">
            <a:spAutoFit/>
          </a:bodyPr>
          <a:lstStyle/>
          <a:p>
            <a:r>
              <a:rPr lang="en-US" sz="2400" dirty="0"/>
              <a:t>What’s wrong with populism?</a:t>
            </a:r>
          </a:p>
          <a:p>
            <a:endParaRPr lang="en-US" sz="2400" dirty="0"/>
          </a:p>
          <a:p>
            <a:pPr marL="342900" indent="-342900">
              <a:buFont typeface="Arial" panose="020B0604020202020204" pitchFamily="34" charset="0"/>
              <a:buChar char="•"/>
            </a:pPr>
            <a:r>
              <a:rPr lang="en-US" sz="2400" dirty="0"/>
              <a:t>There is no agreed upon characterization.</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Characterizations of the term tend to be overly general.</a:t>
            </a:r>
          </a:p>
          <a:p>
            <a:endParaRPr lang="en-US" sz="2400" dirty="0"/>
          </a:p>
          <a:p>
            <a:r>
              <a:rPr lang="en-US" sz="2400" dirty="0"/>
              <a:t> </a:t>
            </a:r>
          </a:p>
          <a:p>
            <a:endParaRPr lang="en-US" sz="2400" dirty="0"/>
          </a:p>
          <a:p>
            <a:endParaRPr lang="en-US" sz="2400" dirty="0"/>
          </a:p>
          <a:p>
            <a:pPr marL="342900" indent="-342900">
              <a:buFont typeface="Arial" panose="020B0604020202020204" pitchFamily="34" charset="0"/>
              <a:buChar char="•"/>
            </a:pPr>
            <a:r>
              <a:rPr lang="en-US" sz="2400" dirty="0"/>
              <a:t>The term does not help us to reach practical political conclusions.</a:t>
            </a:r>
          </a:p>
          <a:p>
            <a:endParaRPr lang="en-US" sz="2400" dirty="0"/>
          </a:p>
          <a:p>
            <a:pPr marL="342900" indent="-342900">
              <a:buFont typeface="Arial" panose="020B0604020202020204" pitchFamily="34" charset="0"/>
              <a:buChar char="•"/>
            </a:pPr>
            <a:r>
              <a:rPr lang="en-US" sz="2400" dirty="0"/>
              <a:t>While there are currents of “populist” politics, it is far from clear that they can explain the overall direction of political change.</a:t>
            </a:r>
            <a:endParaRPr lang="en-US" dirty="0"/>
          </a:p>
        </p:txBody>
      </p:sp>
      <p:sp>
        <p:nvSpPr>
          <p:cNvPr id="4" name="TextBox 3">
            <a:extLst>
              <a:ext uri="{FF2B5EF4-FFF2-40B4-BE49-F238E27FC236}">
                <a16:creationId xmlns:a16="http://schemas.microsoft.com/office/drawing/2014/main" id="{05C3736E-FCBB-441C-9B3C-D2BF04C88A51}"/>
              </a:ext>
            </a:extLst>
          </p:cNvPr>
          <p:cNvSpPr txBox="1"/>
          <p:nvPr/>
        </p:nvSpPr>
        <p:spPr>
          <a:xfrm>
            <a:off x="969822" y="2812534"/>
            <a:ext cx="6714830" cy="830997"/>
          </a:xfrm>
          <a:prstGeom prst="rect">
            <a:avLst/>
          </a:prstGeom>
          <a:solidFill>
            <a:schemeClr val="bg1"/>
          </a:solidFill>
        </p:spPr>
        <p:txBody>
          <a:bodyPr wrap="square" rtlCol="0">
            <a:spAutoFit/>
          </a:bodyPr>
          <a:lstStyle/>
          <a:p>
            <a:r>
              <a:rPr lang="en-US" sz="2400" dirty="0"/>
              <a:t>Cas </a:t>
            </a:r>
            <a:r>
              <a:rPr lang="en-US" sz="2400" dirty="0" err="1"/>
              <a:t>Mudde</a:t>
            </a:r>
            <a:r>
              <a:rPr lang="en-US" sz="2400" dirty="0"/>
              <a:t>: A politics distinguished by conflict of a “good” people with  a “corrupt” elite.</a:t>
            </a:r>
          </a:p>
        </p:txBody>
      </p:sp>
    </p:spTree>
    <p:extLst>
      <p:ext uri="{BB962C8B-B14F-4D97-AF65-F5344CB8AC3E}">
        <p14:creationId xmlns:p14="http://schemas.microsoft.com/office/powerpoint/2010/main" val="16844067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61EF4A-5656-472B-A553-F25B2C61E1E2}"/>
              </a:ext>
            </a:extLst>
          </p:cNvPr>
          <p:cNvSpPr txBox="1"/>
          <p:nvPr/>
        </p:nvSpPr>
        <p:spPr>
          <a:xfrm>
            <a:off x="425396" y="1450945"/>
            <a:ext cx="8017162" cy="4524315"/>
          </a:xfrm>
          <a:prstGeom prst="rect">
            <a:avLst/>
          </a:prstGeom>
          <a:noFill/>
        </p:spPr>
        <p:txBody>
          <a:bodyPr wrap="square" rtlCol="0">
            <a:spAutoFit/>
          </a:bodyPr>
          <a:lstStyle/>
          <a:p>
            <a:r>
              <a:rPr lang="en-US" sz="2400" b="1" dirty="0">
                <a:effectLst>
                  <a:outerShdw blurRad="38100" dist="38100" dir="2700000" algn="tl">
                    <a:srgbClr val="000000">
                      <a:alpha val="43137"/>
                    </a:srgbClr>
                  </a:outerShdw>
                </a:effectLst>
              </a:rPr>
              <a:t>Abstract normative theorizing (ANT) </a:t>
            </a:r>
            <a:r>
              <a:rPr lang="en-US" sz="2400" dirty="0"/>
              <a:t>is a style of  political thought that concerns itself with the discovery and justification of general norms for political institutions and actions by means of an appeal to pure intuition or pure calculative reason.</a:t>
            </a:r>
          </a:p>
          <a:p>
            <a:endParaRPr lang="en-US" sz="2400" dirty="0"/>
          </a:p>
          <a:p>
            <a:r>
              <a:rPr lang="en-US" sz="2400" dirty="0"/>
              <a:t>ANT will typically issues in statements like:</a:t>
            </a:r>
          </a:p>
          <a:p>
            <a:endParaRPr lang="en-US" sz="2400" dirty="0"/>
          </a:p>
          <a:p>
            <a:r>
              <a:rPr lang="en-US" sz="2400" dirty="0"/>
              <a:t>The ideal political order is… (the Greek polis, the nation state)</a:t>
            </a:r>
          </a:p>
          <a:p>
            <a:r>
              <a:rPr lang="en-US" sz="2400" dirty="0"/>
              <a:t>The best form of government is…. (democracy, the republic)</a:t>
            </a:r>
          </a:p>
          <a:p>
            <a:r>
              <a:rPr lang="en-US" sz="2400" dirty="0"/>
              <a:t>The principles of justice are….</a:t>
            </a:r>
          </a:p>
          <a:p>
            <a:r>
              <a:rPr lang="en-US" sz="2400" dirty="0"/>
              <a:t>Etc.</a:t>
            </a:r>
          </a:p>
          <a:p>
            <a:endParaRPr lang="en-US" sz="2400" dirty="0"/>
          </a:p>
        </p:txBody>
      </p:sp>
    </p:spTree>
    <p:extLst>
      <p:ext uri="{BB962C8B-B14F-4D97-AF65-F5344CB8AC3E}">
        <p14:creationId xmlns:p14="http://schemas.microsoft.com/office/powerpoint/2010/main" val="28478279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31C527-3ABB-4DB1-A292-D6D0335D298B}"/>
              </a:ext>
            </a:extLst>
          </p:cNvPr>
          <p:cNvSpPr txBox="1"/>
          <p:nvPr/>
        </p:nvSpPr>
        <p:spPr>
          <a:xfrm>
            <a:off x="733432" y="1265382"/>
            <a:ext cx="7348387" cy="4154984"/>
          </a:xfrm>
          <a:prstGeom prst="rect">
            <a:avLst/>
          </a:prstGeom>
          <a:noFill/>
        </p:spPr>
        <p:txBody>
          <a:bodyPr wrap="square" rtlCol="0">
            <a:spAutoFit/>
          </a:bodyPr>
          <a:lstStyle/>
          <a:p>
            <a:pPr marL="342900" indent="-342900">
              <a:buFont typeface="Arial" panose="020B0604020202020204" pitchFamily="34" charset="0"/>
              <a:buChar char="•"/>
            </a:pPr>
            <a:r>
              <a:rPr lang="en-US" sz="2400" dirty="0"/>
              <a:t>Today’s “populist” movements are never led by members of the “</a:t>
            </a:r>
            <a:r>
              <a:rPr lang="en-US" sz="2400" dirty="0" err="1"/>
              <a:t>populus</a:t>
            </a:r>
            <a:r>
              <a:rPr lang="en-US" sz="2400" dirty="0"/>
              <a:t>”, </a:t>
            </a:r>
            <a:r>
              <a:rPr lang="en-US" sz="2400" dirty="0" err="1"/>
              <a:t>i</a:t>
            </a:r>
            <a:r>
              <a:rPr lang="en-US" sz="2400" dirty="0"/>
              <a:t>. e., genuinely “populist leaders,” but by establishment figures set on using populist sentiments to combat other establishment parties. (E.g., Donald Trump battling Hillary Clinton.)</a:t>
            </a:r>
          </a:p>
          <a:p>
            <a:endParaRPr lang="en-US" sz="2400" dirty="0"/>
          </a:p>
          <a:p>
            <a:pPr marL="342900" indent="-342900">
              <a:buFont typeface="Arial" panose="020B0604020202020204" pitchFamily="34" charset="0"/>
              <a:buChar char="•"/>
            </a:pPr>
            <a:r>
              <a:rPr lang="en-US" sz="2400" dirty="0"/>
              <a:t>Contemporary populism is an elitist construction designed to divert the </a:t>
            </a:r>
            <a:r>
              <a:rPr lang="en-US" sz="2400" dirty="0" err="1"/>
              <a:t>populus</a:t>
            </a:r>
            <a:r>
              <a:rPr lang="en-US" sz="2400" dirty="0"/>
              <a:t> from its genuine interests. (In the US, e.g., an interest in social services such as public health care, public education, public transportation, etc.) </a:t>
            </a:r>
          </a:p>
        </p:txBody>
      </p:sp>
    </p:spTree>
    <p:extLst>
      <p:ext uri="{BB962C8B-B14F-4D97-AF65-F5344CB8AC3E}">
        <p14:creationId xmlns:p14="http://schemas.microsoft.com/office/powerpoint/2010/main" val="33596468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0A5C5C4-6DA9-46B1-A065-7D17F5A583A2}"/>
              </a:ext>
            </a:extLst>
          </p:cNvPr>
          <p:cNvSpPr txBox="1"/>
          <p:nvPr/>
        </p:nvSpPr>
        <p:spPr>
          <a:xfrm>
            <a:off x="424873" y="858912"/>
            <a:ext cx="7943273" cy="5324535"/>
          </a:xfrm>
          <a:prstGeom prst="rect">
            <a:avLst/>
          </a:prstGeom>
          <a:noFill/>
        </p:spPr>
        <p:txBody>
          <a:bodyPr wrap="square" rtlCol="0">
            <a:spAutoFit/>
          </a:bodyPr>
          <a:lstStyle/>
          <a:p>
            <a:r>
              <a:rPr lang="en-US" sz="2400" dirty="0"/>
              <a:t>The term “populism” is widely used by political analysts, by politicians (Donald Trump, Stephen Bannon) to describe themselves, and by others in a polemical and critical sense, but it is entirely inadequate to describe the contemporary American political scene.</a:t>
            </a:r>
          </a:p>
          <a:p>
            <a:endParaRPr lang="en-US" sz="2400" dirty="0"/>
          </a:p>
          <a:p>
            <a:r>
              <a:rPr lang="en-US" sz="2400" dirty="0"/>
              <a:t>We need to distinguish here between populist rhetoric (e.g. used by Trump and Bannon) and populist policies.</a:t>
            </a:r>
          </a:p>
          <a:p>
            <a:endParaRPr lang="en-US" sz="2400" dirty="0"/>
          </a:p>
          <a:p>
            <a:r>
              <a:rPr lang="en-US" sz="2400" dirty="0"/>
              <a:t>A more useful characterization of American politics would be to say that we face the rise of a “nihilistic techno-plutocracy.”</a:t>
            </a:r>
          </a:p>
          <a:p>
            <a:endParaRPr lang="en-US" sz="2400" dirty="0"/>
          </a:p>
          <a:p>
            <a:r>
              <a:rPr lang="en-US" sz="2400" dirty="0"/>
              <a:t>It is evident, however, that this latter term requires once again elaboration</a:t>
            </a:r>
            <a:r>
              <a:rPr lang="en-US" sz="2800" dirty="0"/>
              <a:t>.</a:t>
            </a:r>
          </a:p>
        </p:txBody>
      </p:sp>
    </p:spTree>
    <p:extLst>
      <p:ext uri="{BB962C8B-B14F-4D97-AF65-F5344CB8AC3E}">
        <p14:creationId xmlns:p14="http://schemas.microsoft.com/office/powerpoint/2010/main" val="7339476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1A85335-419F-46A6-8D7E-F90487A105FF}"/>
              </a:ext>
            </a:extLst>
          </p:cNvPr>
          <p:cNvSpPr txBox="1"/>
          <p:nvPr/>
        </p:nvSpPr>
        <p:spPr>
          <a:xfrm>
            <a:off x="452582" y="631286"/>
            <a:ext cx="8238836" cy="5816977"/>
          </a:xfrm>
          <a:prstGeom prst="rect">
            <a:avLst/>
          </a:prstGeom>
          <a:noFill/>
        </p:spPr>
        <p:txBody>
          <a:bodyPr wrap="square" rtlCol="0">
            <a:spAutoFit/>
          </a:bodyPr>
          <a:lstStyle/>
          <a:p>
            <a:endParaRPr lang="en-US" dirty="0"/>
          </a:p>
          <a:p>
            <a:r>
              <a:rPr lang="en-US" sz="2400" dirty="0"/>
              <a:t>American politics is increasingly determined by money interests.</a:t>
            </a:r>
          </a:p>
          <a:p>
            <a:endParaRPr lang="en-US" sz="2400" dirty="0"/>
          </a:p>
          <a:p>
            <a:r>
              <a:rPr lang="en-US" sz="2400" dirty="0"/>
              <a:t>There has been an accelerating accumulation of wealth in the hands of the few.</a:t>
            </a:r>
          </a:p>
          <a:p>
            <a:endParaRPr lang="en-US" sz="2400" dirty="0"/>
          </a:p>
          <a:p>
            <a:r>
              <a:rPr lang="en-US" sz="2400" dirty="0"/>
              <a:t>This process has been made possible through technological changes in the production and distribution of goods and in global financial services.</a:t>
            </a:r>
          </a:p>
          <a:p>
            <a:endParaRPr lang="en-US" sz="2400" dirty="0"/>
          </a:p>
          <a:p>
            <a:r>
              <a:rPr lang="en-US" sz="2400" dirty="0"/>
              <a:t>The policies set in motion in this way are less and less concerned with the common good and more and more focused on self-interest.</a:t>
            </a:r>
          </a:p>
          <a:p>
            <a:endParaRPr lang="en-US" sz="2400" dirty="0"/>
          </a:p>
          <a:p>
            <a:r>
              <a:rPr lang="en-US" sz="2400" dirty="0"/>
              <a:t>This self-interest defines itself in a set of </a:t>
            </a:r>
            <a:r>
              <a:rPr lang="en-US" sz="2400" dirty="0" err="1"/>
              <a:t>desublimated</a:t>
            </a:r>
            <a:r>
              <a:rPr lang="en-US" sz="2400" dirty="0"/>
              <a:t> values.</a:t>
            </a:r>
          </a:p>
          <a:p>
            <a:endParaRPr lang="en-US" dirty="0"/>
          </a:p>
        </p:txBody>
      </p:sp>
    </p:spTree>
    <p:extLst>
      <p:ext uri="{BB962C8B-B14F-4D97-AF65-F5344CB8AC3E}">
        <p14:creationId xmlns:p14="http://schemas.microsoft.com/office/powerpoint/2010/main" val="31399581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FA04D2-645F-40D0-BF8D-8739625FD2DE}"/>
              </a:ext>
            </a:extLst>
          </p:cNvPr>
          <p:cNvSpPr txBox="1"/>
          <p:nvPr/>
        </p:nvSpPr>
        <p:spPr>
          <a:xfrm>
            <a:off x="526473" y="1720840"/>
            <a:ext cx="7998691" cy="3046988"/>
          </a:xfrm>
          <a:prstGeom prst="rect">
            <a:avLst/>
          </a:prstGeom>
          <a:noFill/>
        </p:spPr>
        <p:txBody>
          <a:bodyPr wrap="square" rtlCol="0">
            <a:spAutoFit/>
          </a:bodyPr>
          <a:lstStyle/>
          <a:p>
            <a:r>
              <a:rPr lang="en-US" sz="2400" dirty="0"/>
              <a:t>What we observe in the United States today is a signal of an ongoing global development.</a:t>
            </a:r>
          </a:p>
          <a:p>
            <a:endParaRPr lang="en-US" sz="2400" dirty="0"/>
          </a:p>
          <a:p>
            <a:r>
              <a:rPr lang="en-US" sz="2400" dirty="0"/>
              <a:t>Our current world situation is shifting from a (normal) state of uncertainty to an (abnormal) state of disorientation.</a:t>
            </a:r>
          </a:p>
          <a:p>
            <a:endParaRPr lang="en-US" sz="2400" dirty="0"/>
          </a:p>
          <a:p>
            <a:r>
              <a:rPr lang="en-US" sz="2400" dirty="0"/>
              <a:t>There are signs of the emergence of nihilistic techno-plutocracy to be found all over the globe.</a:t>
            </a:r>
          </a:p>
        </p:txBody>
      </p:sp>
    </p:spTree>
    <p:extLst>
      <p:ext uri="{BB962C8B-B14F-4D97-AF65-F5344CB8AC3E}">
        <p14:creationId xmlns:p14="http://schemas.microsoft.com/office/powerpoint/2010/main" val="37437832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B0FD84-D4BC-47D1-8A38-0807823D7121}"/>
              </a:ext>
            </a:extLst>
          </p:cNvPr>
          <p:cNvSpPr txBox="1"/>
          <p:nvPr/>
        </p:nvSpPr>
        <p:spPr>
          <a:xfrm>
            <a:off x="628073" y="843677"/>
            <a:ext cx="7730836" cy="5539978"/>
          </a:xfrm>
          <a:prstGeom prst="rect">
            <a:avLst/>
          </a:prstGeom>
          <a:noFill/>
        </p:spPr>
        <p:txBody>
          <a:bodyPr wrap="square" rtlCol="0">
            <a:spAutoFit/>
          </a:bodyPr>
          <a:lstStyle/>
          <a:p>
            <a:r>
              <a:rPr lang="en-US" sz="2400" dirty="0"/>
              <a:t>In this situation, the task of political philosophy must be:</a:t>
            </a:r>
          </a:p>
          <a:p>
            <a:endParaRPr lang="en-US" sz="2400" dirty="0"/>
          </a:p>
          <a:p>
            <a:r>
              <a:rPr lang="en-US" sz="2400" dirty="0"/>
              <a:t>A diagnosis of the condition of disorientation in order to achieve a realistic assessment of where we are today and to derive from this practical, political (“normative”) conclusions.</a:t>
            </a:r>
          </a:p>
          <a:p>
            <a:endParaRPr lang="en-US" sz="2400" dirty="0"/>
          </a:p>
          <a:p>
            <a:pPr algn="ctr"/>
            <a:r>
              <a:rPr lang="en-US" sz="2400" dirty="0"/>
              <a:t>Diagnosis                realism               normativity  </a:t>
            </a:r>
          </a:p>
          <a:p>
            <a:pPr algn="ctr"/>
            <a:endParaRPr lang="en-US" sz="2400" dirty="0"/>
          </a:p>
          <a:p>
            <a:r>
              <a:rPr lang="en-US" sz="2400" dirty="0"/>
              <a:t>The diagnostic analysis of our state of disorientation leads us to recognize the diseased state of our politics and makes us  conclude that in order to re-orient ourselves we need to generate a framework of new concepts adequate for understanding and assessing our changing political reality. </a:t>
            </a:r>
            <a:endParaRPr lang="en-US" dirty="0"/>
          </a:p>
          <a:p>
            <a:r>
              <a:rPr lang="en-US" dirty="0"/>
              <a:t> </a:t>
            </a:r>
          </a:p>
        </p:txBody>
      </p:sp>
      <p:cxnSp>
        <p:nvCxnSpPr>
          <p:cNvPr id="4" name="Straight Arrow Connector 3">
            <a:extLst>
              <a:ext uri="{FF2B5EF4-FFF2-40B4-BE49-F238E27FC236}">
                <a16:creationId xmlns:a16="http://schemas.microsoft.com/office/drawing/2014/main" id="{E512B67A-EF54-4DA5-A1E7-BC1F9B393BB9}"/>
              </a:ext>
            </a:extLst>
          </p:cNvPr>
          <p:cNvCxnSpPr/>
          <p:nvPr/>
        </p:nvCxnSpPr>
        <p:spPr>
          <a:xfrm>
            <a:off x="2990753" y="3670627"/>
            <a:ext cx="840509"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C8D880EB-5CE1-455F-B2DE-39E76C89A6FF}"/>
              </a:ext>
            </a:extLst>
          </p:cNvPr>
          <p:cNvCxnSpPr>
            <a:cxnSpLocks/>
          </p:cNvCxnSpPr>
          <p:nvPr/>
        </p:nvCxnSpPr>
        <p:spPr>
          <a:xfrm>
            <a:off x="4967335" y="3666401"/>
            <a:ext cx="831273"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70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9F3C855-4D4C-4340-9CF9-22FF57A5C895}"/>
              </a:ext>
            </a:extLst>
          </p:cNvPr>
          <p:cNvSpPr txBox="1"/>
          <p:nvPr/>
        </p:nvSpPr>
        <p:spPr>
          <a:xfrm>
            <a:off x="1902124" y="2521059"/>
            <a:ext cx="5633049" cy="1815882"/>
          </a:xfrm>
          <a:prstGeom prst="rect">
            <a:avLst/>
          </a:prstGeom>
          <a:noFill/>
        </p:spPr>
        <p:txBody>
          <a:bodyPr wrap="square" rtlCol="0">
            <a:spAutoFit/>
          </a:bodyPr>
          <a:lstStyle/>
          <a:p>
            <a:pPr algn="ctr"/>
            <a:r>
              <a:rPr lang="en-US" sz="2800" b="1" dirty="0"/>
              <a:t>Thank you </a:t>
            </a:r>
          </a:p>
          <a:p>
            <a:pPr algn="ctr"/>
            <a:endParaRPr lang="en-US" sz="2800" b="1" dirty="0"/>
          </a:p>
          <a:p>
            <a:pPr algn="ctr"/>
            <a:r>
              <a:rPr lang="en-US" sz="2800" dirty="0"/>
              <a:t>I am looking forward to your critical comments</a:t>
            </a:r>
          </a:p>
        </p:txBody>
      </p:sp>
    </p:spTree>
    <p:extLst>
      <p:ext uri="{BB962C8B-B14F-4D97-AF65-F5344CB8AC3E}">
        <p14:creationId xmlns:p14="http://schemas.microsoft.com/office/powerpoint/2010/main" val="187231844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3898B0-78FA-4FEC-A033-05C7DF5AEE0E}"/>
              </a:ext>
            </a:extLst>
          </p:cNvPr>
          <p:cNvSpPr txBox="1"/>
          <p:nvPr/>
        </p:nvSpPr>
        <p:spPr>
          <a:xfrm>
            <a:off x="614219" y="766363"/>
            <a:ext cx="7781636" cy="1569660"/>
          </a:xfrm>
          <a:prstGeom prst="rect">
            <a:avLst/>
          </a:prstGeom>
          <a:noFill/>
        </p:spPr>
        <p:txBody>
          <a:bodyPr wrap="square" rtlCol="0">
            <a:spAutoFit/>
          </a:bodyPr>
          <a:lstStyle/>
          <a:p>
            <a:r>
              <a:rPr lang="en-US" sz="2400" dirty="0">
                <a:effectLst>
                  <a:outerShdw blurRad="38100" dist="38100" dir="2700000" algn="tl">
                    <a:srgbClr val="000000">
                      <a:alpha val="43137"/>
                    </a:srgbClr>
                  </a:outerShdw>
                </a:effectLst>
              </a:rPr>
              <a:t>Political realism (PR)</a:t>
            </a:r>
          </a:p>
          <a:p>
            <a:endParaRPr lang="en-US" sz="2400" dirty="0">
              <a:solidFill>
                <a:schemeClr val="bg1"/>
              </a:solidFill>
              <a:effectLst>
                <a:outerShdw blurRad="38100" dist="38100" dir="2700000" algn="tl">
                  <a:srgbClr val="000000">
                    <a:alpha val="43137"/>
                  </a:srgbClr>
                </a:outerShdw>
              </a:effectLst>
            </a:endParaRPr>
          </a:p>
          <a:p>
            <a:r>
              <a:rPr lang="en-US" sz="2400" dirty="0"/>
              <a:t> In a helpful characterization Raymond </a:t>
            </a:r>
            <a:r>
              <a:rPr lang="en-US" sz="2400" dirty="0" err="1"/>
              <a:t>Geuss</a:t>
            </a:r>
            <a:r>
              <a:rPr lang="en-US" sz="2400" dirty="0"/>
              <a:t> wrote a few years ago that political realism </a:t>
            </a:r>
          </a:p>
        </p:txBody>
      </p:sp>
      <p:sp>
        <p:nvSpPr>
          <p:cNvPr id="3" name="TextBox 2">
            <a:extLst>
              <a:ext uri="{FF2B5EF4-FFF2-40B4-BE49-F238E27FC236}">
                <a16:creationId xmlns:a16="http://schemas.microsoft.com/office/drawing/2014/main" id="{534CBB03-467A-4618-954D-2FE9BBC34DAD}"/>
              </a:ext>
            </a:extLst>
          </p:cNvPr>
          <p:cNvSpPr txBox="1"/>
          <p:nvPr/>
        </p:nvSpPr>
        <p:spPr>
          <a:xfrm>
            <a:off x="372680" y="2336023"/>
            <a:ext cx="7701645" cy="3416320"/>
          </a:xfrm>
          <a:prstGeom prst="rect">
            <a:avLst/>
          </a:prstGeom>
          <a:solidFill>
            <a:schemeClr val="bg1"/>
          </a:solidFill>
        </p:spPr>
        <p:txBody>
          <a:bodyPr wrap="square" rtlCol="0">
            <a:spAutoFit/>
          </a:bodyPr>
          <a:lstStyle/>
          <a:p>
            <a:pPr lvl="1" algn="just"/>
            <a:r>
              <a:rPr lang="en-US" sz="2400" dirty="0">
                <a:cs typeface="Times New Roman" panose="02020603050405020304" pitchFamily="18" charset="0"/>
              </a:rPr>
              <a:t>“must start from and be concerned in the first instance not with how people ought ideally (or ought ‘rationally’) to act, what they ought to desire or value, the kind of people they ought to be, </a:t>
            </a:r>
            <a:r>
              <a:rPr lang="en-US" sz="2400" dirty="0" err="1">
                <a:cs typeface="Times New Roman" panose="02020603050405020304" pitchFamily="18" charset="0"/>
              </a:rPr>
              <a:t>etc</a:t>
            </a:r>
            <a:r>
              <a:rPr lang="en-US" sz="2400" dirty="0">
                <a:cs typeface="Times New Roman" panose="02020603050405020304" pitchFamily="18" charset="0"/>
              </a:rPr>
              <a:t>, but, rather, with the way the social, economic, political, </a:t>
            </a:r>
            <a:r>
              <a:rPr lang="en-US" sz="2400" dirty="0" err="1">
                <a:cs typeface="Times New Roman" panose="02020603050405020304" pitchFamily="18" charset="0"/>
              </a:rPr>
              <a:t>etc</a:t>
            </a:r>
            <a:r>
              <a:rPr lang="en-US" sz="2400" dirty="0">
                <a:cs typeface="Times New Roman" panose="02020603050405020304" pitchFamily="18" charset="0"/>
              </a:rPr>
              <a:t>, institutions actually operate in some society at some given time, and what really does move human beings to act in given circumstances.” </a:t>
            </a:r>
          </a:p>
          <a:p>
            <a:r>
              <a:rPr lang="en-US" sz="2400" i="1" dirty="0">
                <a:latin typeface="Times New Roman" panose="02020603050405020304" pitchFamily="18" charset="0"/>
                <a:cs typeface="Times New Roman" panose="02020603050405020304" pitchFamily="18" charset="0"/>
              </a:rPr>
              <a:t>                                 Philosophy and Real Politics</a:t>
            </a:r>
            <a:r>
              <a:rPr lang="en-US" sz="2400" dirty="0">
                <a:latin typeface="Times New Roman" panose="02020603050405020304" pitchFamily="18" charset="0"/>
                <a:cs typeface="Times New Roman" panose="02020603050405020304" pitchFamily="18" charset="0"/>
              </a:rPr>
              <a:t>, 2008, p. 9</a:t>
            </a:r>
          </a:p>
        </p:txBody>
      </p:sp>
    </p:spTree>
    <p:extLst>
      <p:ext uri="{BB962C8B-B14F-4D97-AF65-F5344CB8AC3E}">
        <p14:creationId xmlns:p14="http://schemas.microsoft.com/office/powerpoint/2010/main" val="31786258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0C472F3-B27A-4333-8E0C-E22242FFBA86}"/>
              </a:ext>
            </a:extLst>
          </p:cNvPr>
          <p:cNvSpPr txBox="1"/>
          <p:nvPr/>
        </p:nvSpPr>
        <p:spPr>
          <a:xfrm>
            <a:off x="663363" y="1220204"/>
            <a:ext cx="7472217" cy="4893647"/>
          </a:xfrm>
          <a:prstGeom prst="rect">
            <a:avLst/>
          </a:prstGeom>
          <a:noFill/>
        </p:spPr>
        <p:txBody>
          <a:bodyPr wrap="square" rtlCol="0">
            <a:spAutoFit/>
          </a:bodyPr>
          <a:lstStyle/>
          <a:p>
            <a:r>
              <a:rPr lang="en-US" sz="2400" dirty="0"/>
              <a:t>At first sight it might appear that ANT and PR together cover the field of possible styles of political thinking: one being prescriptive and the other descriptive; one dealing with what ought to be, the other with what is. </a:t>
            </a:r>
          </a:p>
          <a:p>
            <a:endParaRPr lang="en-US" sz="2400" dirty="0"/>
          </a:p>
          <a:p>
            <a:r>
              <a:rPr lang="en-US" sz="2400" dirty="0"/>
              <a:t>I want to identify, however, a third style which I will call </a:t>
            </a:r>
            <a:r>
              <a:rPr lang="en-US" sz="2400" b="1" dirty="0"/>
              <a:t>Diagnostic Practice (DP).</a:t>
            </a:r>
          </a:p>
          <a:p>
            <a:endParaRPr lang="en-US" sz="2400" b="1" dirty="0"/>
          </a:p>
          <a:p>
            <a:r>
              <a:rPr lang="en-US" sz="2400" dirty="0"/>
              <a:t>DP might also be considered a sub-category of political realism since it is also focused on the political realities. But where PR tries to give a comprehensive account of political reality, DP is focused on a diagnosis of the present.</a:t>
            </a:r>
          </a:p>
          <a:p>
            <a:endParaRPr lang="en-US" sz="2400" dirty="0"/>
          </a:p>
        </p:txBody>
      </p:sp>
    </p:spTree>
    <p:extLst>
      <p:ext uri="{BB962C8B-B14F-4D97-AF65-F5344CB8AC3E}">
        <p14:creationId xmlns:p14="http://schemas.microsoft.com/office/powerpoint/2010/main" val="24288907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1D1FF7C-C17A-4901-A3C2-B892DC8A7879}"/>
              </a:ext>
            </a:extLst>
          </p:cNvPr>
          <p:cNvSpPr txBox="1"/>
          <p:nvPr/>
        </p:nvSpPr>
        <p:spPr>
          <a:xfrm>
            <a:off x="711200" y="1784769"/>
            <a:ext cx="7721600" cy="3693319"/>
          </a:xfrm>
          <a:prstGeom prst="rect">
            <a:avLst/>
          </a:prstGeom>
          <a:noFill/>
        </p:spPr>
        <p:txBody>
          <a:bodyPr wrap="square" rtlCol="0">
            <a:spAutoFit/>
          </a:bodyPr>
          <a:lstStyle/>
          <a:p>
            <a:r>
              <a:rPr lang="en-US" sz="2400" dirty="0"/>
              <a:t>In seeking to deal with the present, DP is forced to concern itself with the question how and to what extent we have a grasp of political reality and once again,  specifically, how and to what extent we have a grasp of the present, and what conceptual tools we have for describing and analyzing the present, and  how the </a:t>
            </a:r>
            <a:r>
              <a:rPr lang="en-US" sz="2400" dirty="0" err="1"/>
              <a:t>the</a:t>
            </a:r>
            <a:r>
              <a:rPr lang="en-US" sz="2400" dirty="0"/>
              <a:t> diagnostician is situated in relation to the object of diagnosis. </a:t>
            </a:r>
          </a:p>
          <a:p>
            <a:endParaRPr lang="en-US" sz="2400" dirty="0"/>
          </a:p>
          <a:p>
            <a:r>
              <a:rPr lang="en-US" sz="2400" dirty="0"/>
              <a:t>Such considerations are generally neglected by ANT and PR.</a:t>
            </a:r>
          </a:p>
          <a:p>
            <a:endParaRPr lang="en-US" dirty="0"/>
          </a:p>
        </p:txBody>
      </p:sp>
    </p:spTree>
    <p:extLst>
      <p:ext uri="{BB962C8B-B14F-4D97-AF65-F5344CB8AC3E}">
        <p14:creationId xmlns:p14="http://schemas.microsoft.com/office/powerpoint/2010/main" val="30355947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CDF8CB6-7829-4F11-9EC5-4D85A8F2ED62}"/>
              </a:ext>
            </a:extLst>
          </p:cNvPr>
          <p:cNvSpPr txBox="1"/>
          <p:nvPr/>
        </p:nvSpPr>
        <p:spPr>
          <a:xfrm>
            <a:off x="733246" y="987291"/>
            <a:ext cx="7547503" cy="5262979"/>
          </a:xfrm>
          <a:prstGeom prst="rect">
            <a:avLst/>
          </a:prstGeom>
          <a:noFill/>
        </p:spPr>
        <p:txBody>
          <a:bodyPr wrap="square" rtlCol="0">
            <a:spAutoFit/>
          </a:bodyPr>
          <a:lstStyle/>
          <a:p>
            <a:r>
              <a:rPr lang="en-US" sz="2400" dirty="0"/>
              <a:t>In characterizing both ANT and PR, we are making use of concepts that call, in fact, for diagnostic attention. Neither ANT nor PR provide that. </a:t>
            </a:r>
          </a:p>
          <a:p>
            <a:endParaRPr lang="en-US" sz="2400" dirty="0"/>
          </a:p>
          <a:p>
            <a:r>
              <a:rPr lang="en-US" sz="2400" dirty="0"/>
              <a:t>Consider the characterization of ANT as “a style of  </a:t>
            </a:r>
            <a:r>
              <a:rPr lang="en-US" sz="2400" u="sng" dirty="0"/>
              <a:t>political </a:t>
            </a:r>
            <a:r>
              <a:rPr lang="en-US" sz="2400" dirty="0"/>
              <a:t>thought that concerns itself with the discovery and </a:t>
            </a:r>
            <a:r>
              <a:rPr lang="en-US" sz="2400" u="sng" dirty="0"/>
              <a:t>justification </a:t>
            </a:r>
            <a:r>
              <a:rPr lang="en-US" sz="2400" dirty="0"/>
              <a:t>of </a:t>
            </a:r>
            <a:r>
              <a:rPr lang="en-US" sz="2400" u="sng" dirty="0"/>
              <a:t>norms</a:t>
            </a:r>
            <a:r>
              <a:rPr lang="en-US" sz="2400" dirty="0"/>
              <a:t> for political </a:t>
            </a:r>
            <a:r>
              <a:rPr lang="en-US" sz="2400" u="sng" dirty="0"/>
              <a:t>institutions</a:t>
            </a:r>
            <a:r>
              <a:rPr lang="en-US" sz="2400" dirty="0"/>
              <a:t> and </a:t>
            </a:r>
            <a:r>
              <a:rPr lang="en-US" sz="2400" u="sng" dirty="0"/>
              <a:t>actions </a:t>
            </a:r>
            <a:r>
              <a:rPr lang="en-US" sz="2400" dirty="0"/>
              <a:t>by means of an appeal to pure </a:t>
            </a:r>
            <a:r>
              <a:rPr lang="en-US" sz="2400" u="sng" dirty="0"/>
              <a:t>intuition</a:t>
            </a:r>
            <a:r>
              <a:rPr lang="en-US" sz="2400" dirty="0"/>
              <a:t> or pure calculative </a:t>
            </a:r>
            <a:r>
              <a:rPr lang="en-US" sz="2400" u="sng" dirty="0"/>
              <a:t>reason</a:t>
            </a:r>
            <a:r>
              <a:rPr lang="en-US" sz="2400" dirty="0"/>
              <a:t>.”</a:t>
            </a:r>
          </a:p>
          <a:p>
            <a:endParaRPr lang="en-US" sz="2400" dirty="0"/>
          </a:p>
          <a:p>
            <a:r>
              <a:rPr lang="en-US" sz="2400" dirty="0"/>
              <a:t>The same holds of the  characterization of PR. It likewise raises questions about the terms in which it is cast – in particular, about the terms “</a:t>
            </a:r>
            <a:r>
              <a:rPr lang="en-US" sz="2400" u="sng" dirty="0"/>
              <a:t>real</a:t>
            </a:r>
            <a:r>
              <a:rPr lang="en-US" sz="2400" dirty="0"/>
              <a:t>,” “</a:t>
            </a:r>
            <a:r>
              <a:rPr lang="en-US" sz="2400" u="sng" dirty="0"/>
              <a:t>realistic</a:t>
            </a:r>
            <a:r>
              <a:rPr lang="en-US" sz="2400" dirty="0"/>
              <a:t>”, and “</a:t>
            </a:r>
            <a:r>
              <a:rPr lang="en-US" sz="2400" i="1" dirty="0"/>
              <a:t>realism</a:t>
            </a:r>
            <a:r>
              <a:rPr lang="en-US" sz="2400" dirty="0"/>
              <a:t>.”</a:t>
            </a:r>
          </a:p>
          <a:p>
            <a:endParaRPr lang="en-US" sz="2400" dirty="0"/>
          </a:p>
        </p:txBody>
      </p:sp>
    </p:spTree>
    <p:extLst>
      <p:ext uri="{BB962C8B-B14F-4D97-AF65-F5344CB8AC3E}">
        <p14:creationId xmlns:p14="http://schemas.microsoft.com/office/powerpoint/2010/main" val="9471409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FD76F8-B72A-4B3E-9249-57DA835E86A6}"/>
              </a:ext>
            </a:extLst>
          </p:cNvPr>
          <p:cNvSpPr txBox="1"/>
          <p:nvPr/>
        </p:nvSpPr>
        <p:spPr>
          <a:xfrm>
            <a:off x="790669" y="1287785"/>
            <a:ext cx="7296726" cy="4524315"/>
          </a:xfrm>
          <a:prstGeom prst="rect">
            <a:avLst/>
          </a:prstGeom>
          <a:noFill/>
        </p:spPr>
        <p:txBody>
          <a:bodyPr wrap="square" rtlCol="0">
            <a:spAutoFit/>
          </a:bodyPr>
          <a:lstStyle/>
          <a:p>
            <a:r>
              <a:rPr lang="en-US" sz="2400" dirty="0"/>
              <a:t>Our characterization of both ANT and PR.  must recognize then a third type of political inquiry </a:t>
            </a:r>
            <a:r>
              <a:rPr lang="en-US" sz="2400" dirty="0" err="1"/>
              <a:t>whichis</a:t>
            </a:r>
            <a:r>
              <a:rPr lang="en-US" sz="2400" dirty="0"/>
              <a:t> occupied with the ways we know or do not know political matters and the ways we do or do not understand our political concepts: what they are, how we have come to them, and  how we use them. </a:t>
            </a:r>
          </a:p>
          <a:p>
            <a:endParaRPr lang="en-US" sz="2400" dirty="0"/>
          </a:p>
          <a:p>
            <a:r>
              <a:rPr lang="en-US" sz="2400" dirty="0"/>
              <a:t> And thus a third form of thinking comes into focus – as a meta-theoretical form of political thinking, i.e., as a political thought that makes political thinking itself its subject-matter and whose dual concern is political knowledge and political understanding.</a:t>
            </a:r>
          </a:p>
        </p:txBody>
      </p:sp>
    </p:spTree>
    <p:extLst>
      <p:ext uri="{BB962C8B-B14F-4D97-AF65-F5344CB8AC3E}">
        <p14:creationId xmlns:p14="http://schemas.microsoft.com/office/powerpoint/2010/main" val="10046443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1199</TotalTime>
  <Words>3084</Words>
  <Application>Microsoft Office PowerPoint</Application>
  <PresentationFormat>On-screen Show (4:3)</PresentationFormat>
  <Paragraphs>271</Paragraphs>
  <Slides>45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Calibri</vt:lpstr>
      <vt:lpstr>Calibri Light</vt:lpstr>
      <vt:lpstr>Cambria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Hans Sluga</dc:creator>
  <cp:lastModifiedBy>Hans Sluga</cp:lastModifiedBy>
  <cp:revision>180</cp:revision>
  <dcterms:created xsi:type="dcterms:W3CDTF">2018-02-28T20:18:56Z</dcterms:created>
  <dcterms:modified xsi:type="dcterms:W3CDTF">2022-08-20T15:20:09Z</dcterms:modified>
</cp:coreProperties>
</file>