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2" r:id="rId2"/>
    <p:sldId id="321" r:id="rId3"/>
    <p:sldId id="257" r:id="rId4"/>
    <p:sldId id="264" r:id="rId5"/>
    <p:sldId id="306" r:id="rId6"/>
    <p:sldId id="266" r:id="rId7"/>
    <p:sldId id="301" r:id="rId8"/>
    <p:sldId id="267" r:id="rId9"/>
    <p:sldId id="278" r:id="rId10"/>
    <p:sldId id="319" r:id="rId11"/>
    <p:sldId id="300" r:id="rId12"/>
    <p:sldId id="263" r:id="rId13"/>
    <p:sldId id="271" r:id="rId14"/>
    <p:sldId id="272" r:id="rId15"/>
    <p:sldId id="323" r:id="rId16"/>
    <p:sldId id="273" r:id="rId17"/>
    <p:sldId id="275" r:id="rId18"/>
    <p:sldId id="279" r:id="rId19"/>
    <p:sldId id="280" r:id="rId20"/>
    <p:sldId id="312" r:id="rId21"/>
    <p:sldId id="282" r:id="rId22"/>
    <p:sldId id="283" r:id="rId23"/>
    <p:sldId id="313" r:id="rId24"/>
    <p:sldId id="314" r:id="rId25"/>
    <p:sldId id="315" r:id="rId26"/>
    <p:sldId id="284" r:id="rId27"/>
    <p:sldId id="286" r:id="rId28"/>
    <p:sldId id="289" r:id="rId29"/>
    <p:sldId id="290" r:id="rId30"/>
    <p:sldId id="291" r:id="rId31"/>
    <p:sldId id="287" r:id="rId32"/>
    <p:sldId id="288" r:id="rId33"/>
    <p:sldId id="281" r:id="rId34"/>
    <p:sldId id="303" r:id="rId35"/>
    <p:sldId id="292" r:id="rId36"/>
    <p:sldId id="293" r:id="rId37"/>
    <p:sldId id="29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97F"/>
    <a:srgbClr val="0E087E"/>
    <a:srgbClr val="381C6A"/>
    <a:srgbClr val="F6F4FE"/>
    <a:srgbClr val="B0C2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1598" y="67"/>
      </p:cViewPr>
      <p:guideLst/>
    </p:cSldViewPr>
  </p:slideViewPr>
  <p:notesTextViewPr>
    <p:cViewPr>
      <p:scale>
        <a:sx n="1" d="1"/>
        <a:sy n="1" d="1"/>
      </p:scale>
      <p:origin x="0" y="0"/>
    </p:cViewPr>
  </p:notesTextViewPr>
  <p:sorterViewPr>
    <p:cViewPr>
      <p:scale>
        <a:sx n="100" d="100"/>
        <a:sy n="100" d="100"/>
      </p:scale>
      <p:origin x="0" y="-196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8865EE-E69D-414A-BAAC-F7746331C5D4}"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11A0-F0CC-45CD-BED5-42AFEC739C8F}" type="slidenum">
              <a:rPr lang="en-US" smtClean="0"/>
              <a:t>‹#›</a:t>
            </a:fld>
            <a:endParaRPr lang="en-US"/>
          </a:p>
        </p:txBody>
      </p:sp>
    </p:spTree>
    <p:extLst>
      <p:ext uri="{BB962C8B-B14F-4D97-AF65-F5344CB8AC3E}">
        <p14:creationId xmlns:p14="http://schemas.microsoft.com/office/powerpoint/2010/main" val="939566991"/>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865EE-E69D-414A-BAAC-F7746331C5D4}"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11A0-F0CC-45CD-BED5-42AFEC739C8F}" type="slidenum">
              <a:rPr lang="en-US" smtClean="0"/>
              <a:t>‹#›</a:t>
            </a:fld>
            <a:endParaRPr lang="en-US"/>
          </a:p>
        </p:txBody>
      </p:sp>
    </p:spTree>
    <p:extLst>
      <p:ext uri="{BB962C8B-B14F-4D97-AF65-F5344CB8AC3E}">
        <p14:creationId xmlns:p14="http://schemas.microsoft.com/office/powerpoint/2010/main" val="3390338016"/>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865EE-E69D-414A-BAAC-F7746331C5D4}"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11A0-F0CC-45CD-BED5-42AFEC739C8F}" type="slidenum">
              <a:rPr lang="en-US" smtClean="0"/>
              <a:t>‹#›</a:t>
            </a:fld>
            <a:endParaRPr lang="en-US"/>
          </a:p>
        </p:txBody>
      </p:sp>
    </p:spTree>
    <p:extLst>
      <p:ext uri="{BB962C8B-B14F-4D97-AF65-F5344CB8AC3E}">
        <p14:creationId xmlns:p14="http://schemas.microsoft.com/office/powerpoint/2010/main" val="367449226"/>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865EE-E69D-414A-BAAC-F7746331C5D4}"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11A0-F0CC-45CD-BED5-42AFEC739C8F}" type="slidenum">
              <a:rPr lang="en-US" smtClean="0"/>
              <a:t>‹#›</a:t>
            </a:fld>
            <a:endParaRPr lang="en-US"/>
          </a:p>
        </p:txBody>
      </p:sp>
    </p:spTree>
    <p:extLst>
      <p:ext uri="{BB962C8B-B14F-4D97-AF65-F5344CB8AC3E}">
        <p14:creationId xmlns:p14="http://schemas.microsoft.com/office/powerpoint/2010/main" val="123831865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8865EE-E69D-414A-BAAC-F7746331C5D4}"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11A0-F0CC-45CD-BED5-42AFEC739C8F}" type="slidenum">
              <a:rPr lang="en-US" smtClean="0"/>
              <a:t>‹#›</a:t>
            </a:fld>
            <a:endParaRPr lang="en-US"/>
          </a:p>
        </p:txBody>
      </p:sp>
    </p:spTree>
    <p:extLst>
      <p:ext uri="{BB962C8B-B14F-4D97-AF65-F5344CB8AC3E}">
        <p14:creationId xmlns:p14="http://schemas.microsoft.com/office/powerpoint/2010/main" val="114074656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8865EE-E69D-414A-BAAC-F7746331C5D4}"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411A0-F0CC-45CD-BED5-42AFEC739C8F}" type="slidenum">
              <a:rPr lang="en-US" smtClean="0"/>
              <a:t>‹#›</a:t>
            </a:fld>
            <a:endParaRPr lang="en-US"/>
          </a:p>
        </p:txBody>
      </p:sp>
    </p:spTree>
    <p:extLst>
      <p:ext uri="{BB962C8B-B14F-4D97-AF65-F5344CB8AC3E}">
        <p14:creationId xmlns:p14="http://schemas.microsoft.com/office/powerpoint/2010/main" val="102894741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8865EE-E69D-414A-BAAC-F7746331C5D4}" type="datetimeFigureOut">
              <a:rPr lang="en-US" smtClean="0"/>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411A0-F0CC-45CD-BED5-42AFEC739C8F}" type="slidenum">
              <a:rPr lang="en-US" smtClean="0"/>
              <a:t>‹#›</a:t>
            </a:fld>
            <a:endParaRPr lang="en-US"/>
          </a:p>
        </p:txBody>
      </p:sp>
    </p:spTree>
    <p:extLst>
      <p:ext uri="{BB962C8B-B14F-4D97-AF65-F5344CB8AC3E}">
        <p14:creationId xmlns:p14="http://schemas.microsoft.com/office/powerpoint/2010/main" val="758360751"/>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8865EE-E69D-414A-BAAC-F7746331C5D4}" type="datetimeFigureOut">
              <a:rPr lang="en-US" smtClean="0"/>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411A0-F0CC-45CD-BED5-42AFEC739C8F}" type="slidenum">
              <a:rPr lang="en-US" smtClean="0"/>
              <a:t>‹#›</a:t>
            </a:fld>
            <a:endParaRPr lang="en-US"/>
          </a:p>
        </p:txBody>
      </p:sp>
    </p:spTree>
    <p:extLst>
      <p:ext uri="{BB962C8B-B14F-4D97-AF65-F5344CB8AC3E}">
        <p14:creationId xmlns:p14="http://schemas.microsoft.com/office/powerpoint/2010/main" val="88229192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865EE-E69D-414A-BAAC-F7746331C5D4}" type="datetimeFigureOut">
              <a:rPr lang="en-US" smtClean="0"/>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411A0-F0CC-45CD-BED5-42AFEC739C8F}" type="slidenum">
              <a:rPr lang="en-US" smtClean="0"/>
              <a:t>‹#›</a:t>
            </a:fld>
            <a:endParaRPr lang="en-US"/>
          </a:p>
        </p:txBody>
      </p:sp>
    </p:spTree>
    <p:extLst>
      <p:ext uri="{BB962C8B-B14F-4D97-AF65-F5344CB8AC3E}">
        <p14:creationId xmlns:p14="http://schemas.microsoft.com/office/powerpoint/2010/main" val="329674199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8865EE-E69D-414A-BAAC-F7746331C5D4}"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411A0-F0CC-45CD-BED5-42AFEC739C8F}" type="slidenum">
              <a:rPr lang="en-US" smtClean="0"/>
              <a:t>‹#›</a:t>
            </a:fld>
            <a:endParaRPr lang="en-US"/>
          </a:p>
        </p:txBody>
      </p:sp>
    </p:spTree>
    <p:extLst>
      <p:ext uri="{BB962C8B-B14F-4D97-AF65-F5344CB8AC3E}">
        <p14:creationId xmlns:p14="http://schemas.microsoft.com/office/powerpoint/2010/main" val="3442121871"/>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8865EE-E69D-414A-BAAC-F7746331C5D4}"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411A0-F0CC-45CD-BED5-42AFEC739C8F}" type="slidenum">
              <a:rPr lang="en-US" smtClean="0"/>
              <a:t>‹#›</a:t>
            </a:fld>
            <a:endParaRPr lang="en-US"/>
          </a:p>
        </p:txBody>
      </p:sp>
    </p:spTree>
    <p:extLst>
      <p:ext uri="{BB962C8B-B14F-4D97-AF65-F5344CB8AC3E}">
        <p14:creationId xmlns:p14="http://schemas.microsoft.com/office/powerpoint/2010/main" val="2645374006"/>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865EE-E69D-414A-BAAC-F7746331C5D4}" type="datetimeFigureOut">
              <a:rPr lang="en-US" smtClean="0"/>
              <a:t>8/16/2018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411A0-F0CC-45CD-BED5-42AFEC739C8F}" type="slidenum">
              <a:rPr lang="en-US" smtClean="0"/>
              <a:t>‹#›</a:t>
            </a:fld>
            <a:endParaRPr lang="en-US"/>
          </a:p>
        </p:txBody>
      </p:sp>
    </p:spTree>
    <p:extLst>
      <p:ext uri="{BB962C8B-B14F-4D97-AF65-F5344CB8AC3E}">
        <p14:creationId xmlns:p14="http://schemas.microsoft.com/office/powerpoint/2010/main" val="8302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truthandpower.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066CA9-CCCC-44D9-9248-5ADB70CF5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extBox 1">
            <a:extLst>
              <a:ext uri="{FF2B5EF4-FFF2-40B4-BE49-F238E27FC236}">
                <a16:creationId xmlns:a16="http://schemas.microsoft.com/office/drawing/2014/main" id="{4DF44805-CB61-4AB8-84C7-0587BB0A3C32}"/>
              </a:ext>
            </a:extLst>
          </p:cNvPr>
          <p:cNvSpPr txBox="1"/>
          <p:nvPr/>
        </p:nvSpPr>
        <p:spPr>
          <a:xfrm>
            <a:off x="2208177" y="5048655"/>
            <a:ext cx="4932761" cy="584775"/>
          </a:xfrm>
          <a:prstGeom prst="rect">
            <a:avLst/>
          </a:prstGeom>
          <a:noFill/>
        </p:spPr>
        <p:txBody>
          <a:bodyPr wrap="none" rtlCol="0">
            <a:spAutoFit/>
          </a:bodyPr>
          <a:lstStyle/>
          <a:p>
            <a:r>
              <a:rPr lang="en-US" sz="3200" dirty="0">
                <a:solidFill>
                  <a:srgbClr val="FFFF00"/>
                </a:solidFill>
                <a:latin typeface="Lucida Handwriting" panose="03010101010101010101" pitchFamily="66" charset="0"/>
              </a:rPr>
              <a:t>Wittgenstein’s World</a:t>
            </a:r>
          </a:p>
        </p:txBody>
      </p:sp>
    </p:spTree>
    <p:extLst>
      <p:ext uri="{BB962C8B-B14F-4D97-AF65-F5344CB8AC3E}">
        <p14:creationId xmlns:p14="http://schemas.microsoft.com/office/powerpoint/2010/main" val="4056710977"/>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F3B597-181A-401D-8D95-A3525AA8B93F}"/>
              </a:ext>
            </a:extLst>
          </p:cNvPr>
          <p:cNvSpPr txBox="1"/>
          <p:nvPr/>
        </p:nvSpPr>
        <p:spPr>
          <a:xfrm>
            <a:off x="604980" y="863689"/>
            <a:ext cx="7934036" cy="5509200"/>
          </a:xfrm>
          <a:prstGeom prst="rect">
            <a:avLst/>
          </a:prstGeom>
          <a:solidFill>
            <a:srgbClr val="0070C0"/>
          </a:solidFill>
        </p:spPr>
        <p:txBody>
          <a:bodyPr wrap="square" rtlCol="0">
            <a:spAutoFit/>
          </a:bodyPr>
          <a:lstStyle/>
          <a:p>
            <a:pPr algn="ctr"/>
            <a:r>
              <a:rPr lang="en-US" sz="2400" dirty="0">
                <a:solidFill>
                  <a:schemeClr val="bg1"/>
                </a:solidFill>
              </a:rPr>
              <a:t>“</a:t>
            </a:r>
            <a:r>
              <a:rPr lang="en-US" sz="2400" u="sng" dirty="0">
                <a:solidFill>
                  <a:schemeClr val="bg1"/>
                </a:solidFill>
              </a:rPr>
              <a:t>The world </a:t>
            </a:r>
            <a:r>
              <a:rPr lang="en-US" sz="2400" dirty="0">
                <a:solidFill>
                  <a:schemeClr val="bg1"/>
                </a:solidFill>
              </a:rPr>
              <a:t>is everything that is the case.” (TLP, 1)</a:t>
            </a:r>
          </a:p>
          <a:p>
            <a:pPr algn="ctr"/>
            <a:endParaRPr lang="en-US" sz="2000" dirty="0">
              <a:solidFill>
                <a:schemeClr val="bg1"/>
              </a:solidFill>
            </a:endParaRPr>
          </a:p>
          <a:p>
            <a:pPr algn="ctr"/>
            <a:r>
              <a:rPr lang="en-US" sz="2400" i="1" dirty="0">
                <a:solidFill>
                  <a:schemeClr val="bg1"/>
                </a:solidFill>
              </a:rPr>
              <a:t>“Die Welt is </a:t>
            </a:r>
            <a:r>
              <a:rPr lang="en-US" sz="2400" i="1" dirty="0" err="1">
                <a:solidFill>
                  <a:schemeClr val="bg1"/>
                </a:solidFill>
              </a:rPr>
              <a:t>alles</a:t>
            </a:r>
            <a:r>
              <a:rPr lang="en-US" sz="2400" i="1" dirty="0">
                <a:solidFill>
                  <a:schemeClr val="bg1"/>
                </a:solidFill>
              </a:rPr>
              <a:t>, was der Fall </a:t>
            </a:r>
            <a:r>
              <a:rPr lang="en-US" sz="2400" i="1" dirty="0" err="1">
                <a:solidFill>
                  <a:schemeClr val="bg1"/>
                </a:solidFill>
              </a:rPr>
              <a:t>ist</a:t>
            </a:r>
            <a:r>
              <a:rPr lang="en-US" sz="2400" i="1" dirty="0">
                <a:solidFill>
                  <a:schemeClr val="bg1"/>
                </a:solidFill>
              </a:rPr>
              <a:t>.” </a:t>
            </a:r>
          </a:p>
          <a:p>
            <a:pPr algn="ctr"/>
            <a:r>
              <a:rPr lang="en-US" sz="2000" dirty="0">
                <a:solidFill>
                  <a:schemeClr val="bg1"/>
                </a:solidFill>
              </a:rPr>
              <a:t>.</a:t>
            </a:r>
          </a:p>
          <a:p>
            <a:pPr algn="ctr"/>
            <a:r>
              <a:rPr lang="en-US" sz="2000" dirty="0">
                <a:solidFill>
                  <a:schemeClr val="bg1"/>
                </a:solidFill>
              </a:rPr>
              <a:t>.</a:t>
            </a:r>
          </a:p>
          <a:p>
            <a:pPr algn="ctr"/>
            <a:r>
              <a:rPr lang="en-US" sz="2000" dirty="0">
                <a:solidFill>
                  <a:schemeClr val="bg1"/>
                </a:solidFill>
              </a:rPr>
              <a:t>.</a:t>
            </a:r>
          </a:p>
          <a:p>
            <a:pPr algn="ctr"/>
            <a:r>
              <a:rPr lang="en-US" sz="2000" dirty="0">
                <a:solidFill>
                  <a:schemeClr val="bg1"/>
                </a:solidFill>
              </a:rPr>
              <a:t>.</a:t>
            </a:r>
          </a:p>
          <a:p>
            <a:pPr algn="ctr"/>
            <a:r>
              <a:rPr lang="en-US" sz="2000" dirty="0">
                <a:solidFill>
                  <a:schemeClr val="bg1"/>
                </a:solidFill>
              </a:rPr>
              <a:t>.</a:t>
            </a:r>
          </a:p>
          <a:p>
            <a:pPr algn="ctr"/>
            <a:endParaRPr lang="en-US" sz="2000" dirty="0">
              <a:solidFill>
                <a:schemeClr val="bg1"/>
              </a:solidFill>
            </a:endParaRPr>
          </a:p>
          <a:p>
            <a:pPr algn="ctr"/>
            <a:r>
              <a:rPr lang="en-US" sz="2400" dirty="0">
                <a:solidFill>
                  <a:schemeClr val="bg1"/>
                </a:solidFill>
              </a:rPr>
              <a:t>“My propositions serve as elucidations in the following way: anyone who understands me eventually recognizes them as nonsensical…. He must transcend these propositions, and then he will see </a:t>
            </a:r>
            <a:r>
              <a:rPr lang="en-US" sz="2400" u="sng" dirty="0">
                <a:solidFill>
                  <a:schemeClr val="bg1"/>
                </a:solidFill>
              </a:rPr>
              <a:t>the world </a:t>
            </a:r>
            <a:r>
              <a:rPr lang="en-US" sz="2400" dirty="0">
                <a:solidFill>
                  <a:schemeClr val="bg1"/>
                </a:solidFill>
              </a:rPr>
              <a:t>aright.” (TLP, 6.54)</a:t>
            </a:r>
          </a:p>
          <a:p>
            <a:pPr algn="ctr"/>
            <a:endParaRPr lang="en-US" sz="2000" dirty="0">
              <a:solidFill>
                <a:schemeClr val="bg1"/>
              </a:solidFill>
            </a:endParaRPr>
          </a:p>
          <a:p>
            <a:pPr algn="ctr"/>
            <a:r>
              <a:rPr lang="en-US" sz="2400" i="1" dirty="0">
                <a:solidFill>
                  <a:schemeClr val="bg1"/>
                </a:solidFill>
              </a:rPr>
              <a:t>“</a:t>
            </a:r>
            <a:r>
              <a:rPr lang="en-US" sz="2400" i="1" dirty="0" err="1">
                <a:solidFill>
                  <a:schemeClr val="bg1"/>
                </a:solidFill>
              </a:rPr>
              <a:t>Er</a:t>
            </a:r>
            <a:r>
              <a:rPr lang="en-US" sz="2400" i="1" dirty="0">
                <a:solidFill>
                  <a:schemeClr val="bg1"/>
                </a:solidFill>
              </a:rPr>
              <a:t> muss </a:t>
            </a:r>
            <a:r>
              <a:rPr lang="en-US" sz="2400" i="1" dirty="0" err="1">
                <a:solidFill>
                  <a:schemeClr val="bg1"/>
                </a:solidFill>
              </a:rPr>
              <a:t>diese</a:t>
            </a:r>
            <a:r>
              <a:rPr lang="en-US" sz="2400" i="1" dirty="0">
                <a:solidFill>
                  <a:schemeClr val="bg1"/>
                </a:solidFill>
              </a:rPr>
              <a:t> </a:t>
            </a:r>
            <a:r>
              <a:rPr lang="en-US" sz="2400" i="1" dirty="0" err="1">
                <a:solidFill>
                  <a:schemeClr val="bg1"/>
                </a:solidFill>
              </a:rPr>
              <a:t>Sätze</a:t>
            </a:r>
            <a:r>
              <a:rPr lang="en-US" sz="2400" i="1" dirty="0">
                <a:solidFill>
                  <a:schemeClr val="bg1"/>
                </a:solidFill>
              </a:rPr>
              <a:t> </a:t>
            </a:r>
            <a:r>
              <a:rPr lang="en-US" sz="2400" i="1" dirty="0" err="1">
                <a:solidFill>
                  <a:schemeClr val="bg1"/>
                </a:solidFill>
              </a:rPr>
              <a:t>überwinden</a:t>
            </a:r>
            <a:r>
              <a:rPr lang="en-US" sz="2400" i="1" dirty="0">
                <a:solidFill>
                  <a:schemeClr val="bg1"/>
                </a:solidFill>
              </a:rPr>
              <a:t>, </a:t>
            </a:r>
          </a:p>
          <a:p>
            <a:pPr algn="ctr"/>
            <a:r>
              <a:rPr lang="en-US" sz="2400" i="1" dirty="0" err="1">
                <a:solidFill>
                  <a:schemeClr val="bg1"/>
                </a:solidFill>
              </a:rPr>
              <a:t>dann</a:t>
            </a:r>
            <a:r>
              <a:rPr lang="en-US" sz="2400" i="1" dirty="0">
                <a:solidFill>
                  <a:schemeClr val="bg1"/>
                </a:solidFill>
              </a:rPr>
              <a:t> </a:t>
            </a:r>
            <a:r>
              <a:rPr lang="en-US" sz="2400" i="1" dirty="0" err="1">
                <a:solidFill>
                  <a:schemeClr val="bg1"/>
                </a:solidFill>
              </a:rPr>
              <a:t>sieht</a:t>
            </a:r>
            <a:r>
              <a:rPr lang="en-US" sz="2400" i="1" dirty="0">
                <a:solidFill>
                  <a:schemeClr val="bg1"/>
                </a:solidFill>
              </a:rPr>
              <a:t> </a:t>
            </a:r>
            <a:r>
              <a:rPr lang="en-US" sz="2400" i="1" dirty="0" err="1">
                <a:solidFill>
                  <a:schemeClr val="bg1"/>
                </a:solidFill>
              </a:rPr>
              <a:t>er</a:t>
            </a:r>
            <a:r>
              <a:rPr lang="en-US" sz="2400" i="1" dirty="0">
                <a:solidFill>
                  <a:schemeClr val="bg1"/>
                </a:solidFill>
              </a:rPr>
              <a:t> die Welt </a:t>
            </a:r>
            <a:r>
              <a:rPr lang="en-US" sz="2400" i="1" dirty="0" err="1">
                <a:solidFill>
                  <a:schemeClr val="bg1"/>
                </a:solidFill>
              </a:rPr>
              <a:t>richtig</a:t>
            </a:r>
            <a:r>
              <a:rPr lang="en-US" sz="2400" i="1" dirty="0">
                <a:solidFill>
                  <a:schemeClr val="bg1"/>
                </a:solidFill>
              </a:rPr>
              <a:t>.”</a:t>
            </a:r>
          </a:p>
        </p:txBody>
      </p:sp>
      <p:sp>
        <p:nvSpPr>
          <p:cNvPr id="5" name="TextBox 4">
            <a:extLst>
              <a:ext uri="{FF2B5EF4-FFF2-40B4-BE49-F238E27FC236}">
                <a16:creationId xmlns:a16="http://schemas.microsoft.com/office/drawing/2014/main" id="{A1F071CA-F5DB-4044-ACA6-CA0DBFDC9E62}"/>
              </a:ext>
            </a:extLst>
          </p:cNvPr>
          <p:cNvSpPr txBox="1"/>
          <p:nvPr/>
        </p:nvSpPr>
        <p:spPr>
          <a:xfrm>
            <a:off x="1407927" y="3955772"/>
            <a:ext cx="6328143"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3712878073"/>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F4E15E-418D-41FF-94DC-879E4DA18B1A}"/>
              </a:ext>
            </a:extLst>
          </p:cNvPr>
          <p:cNvSpPr txBox="1"/>
          <p:nvPr/>
        </p:nvSpPr>
        <p:spPr>
          <a:xfrm>
            <a:off x="863600" y="1108317"/>
            <a:ext cx="7416800" cy="4893647"/>
          </a:xfrm>
          <a:prstGeom prst="rect">
            <a:avLst/>
          </a:prstGeom>
          <a:noFill/>
        </p:spPr>
        <p:txBody>
          <a:bodyPr wrap="square" rtlCol="0">
            <a:spAutoFit/>
          </a:bodyPr>
          <a:lstStyle/>
          <a:p>
            <a:r>
              <a:rPr lang="en-US" sz="2400" dirty="0"/>
              <a:t>Wittgenstein argues at the end of the </a:t>
            </a:r>
            <a:r>
              <a:rPr lang="en-US" sz="2400" i="1" dirty="0"/>
              <a:t>Tractatus </a:t>
            </a:r>
            <a:r>
              <a:rPr lang="en-US" sz="2400" dirty="0"/>
              <a:t>that in any so-called metaphysical “proposition”  we have “failed to give a meaning to certain signs.” (TLP 6.53)</a:t>
            </a:r>
          </a:p>
          <a:p>
            <a:endParaRPr lang="en-US" sz="2400" dirty="0"/>
          </a:p>
          <a:p>
            <a:r>
              <a:rPr lang="en-US" sz="2400" dirty="0"/>
              <a:t>The first sentence of the </a:t>
            </a:r>
            <a:r>
              <a:rPr lang="en-US" sz="2400" dirty="0" err="1"/>
              <a:t>Tractatus</a:t>
            </a:r>
            <a:r>
              <a:rPr lang="en-US" sz="2400" dirty="0"/>
              <a:t> is clearly an example of such a metaphysical proposition. The expression “all that is the case” has, in fact, no logically viable meaning. Since the term “world” is explained by means of this expression in TLP, 1, it, too, has no logically viable meaning. </a:t>
            </a:r>
          </a:p>
          <a:p>
            <a:endParaRPr lang="en-US" sz="2400" dirty="0"/>
          </a:p>
          <a:p>
            <a:r>
              <a:rPr lang="en-US" sz="2400" dirty="0"/>
              <a:t>It follows that the first sentence of the </a:t>
            </a:r>
            <a:r>
              <a:rPr lang="en-US" sz="2400" dirty="0" err="1"/>
              <a:t>Tractatus</a:t>
            </a:r>
            <a:r>
              <a:rPr lang="en-US" sz="2400" dirty="0"/>
              <a:t> as a whole has also no meaning.</a:t>
            </a:r>
          </a:p>
          <a:p>
            <a:endParaRPr lang="en-US" sz="2400" dirty="0"/>
          </a:p>
        </p:txBody>
      </p:sp>
    </p:spTree>
    <p:extLst>
      <p:ext uri="{BB962C8B-B14F-4D97-AF65-F5344CB8AC3E}">
        <p14:creationId xmlns:p14="http://schemas.microsoft.com/office/powerpoint/2010/main" val="157634843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F3B597-181A-401D-8D95-A3525AA8B93F}"/>
              </a:ext>
            </a:extLst>
          </p:cNvPr>
          <p:cNvSpPr txBox="1"/>
          <p:nvPr/>
        </p:nvSpPr>
        <p:spPr>
          <a:xfrm>
            <a:off x="443055" y="2968674"/>
            <a:ext cx="7934036" cy="2616101"/>
          </a:xfrm>
          <a:prstGeom prst="rect">
            <a:avLst/>
          </a:prstGeom>
          <a:solidFill>
            <a:srgbClr val="0070C0"/>
          </a:solidFill>
        </p:spPr>
        <p:txBody>
          <a:bodyPr wrap="square" rtlCol="0">
            <a:spAutoFit/>
          </a:bodyPr>
          <a:lstStyle/>
          <a:p>
            <a:pPr algn="ctr"/>
            <a:r>
              <a:rPr lang="en-US" sz="2400" dirty="0">
                <a:solidFill>
                  <a:schemeClr val="bg1"/>
                </a:solidFill>
              </a:rPr>
              <a:t>My propositions serve as elucidations in the following way: anyone who understands me eventually recognizes them as nonsensical…. He must transcend these propositions, and then he will see </a:t>
            </a:r>
            <a:r>
              <a:rPr lang="en-US" sz="2400" u="sng" dirty="0">
                <a:solidFill>
                  <a:schemeClr val="bg1"/>
                </a:solidFill>
              </a:rPr>
              <a:t>the world </a:t>
            </a:r>
            <a:r>
              <a:rPr lang="en-US" sz="2400" dirty="0">
                <a:solidFill>
                  <a:schemeClr val="bg1"/>
                </a:solidFill>
              </a:rPr>
              <a:t>aright.” (TLP, 6.54)</a:t>
            </a:r>
          </a:p>
          <a:p>
            <a:pPr algn="ctr"/>
            <a:endParaRPr lang="en-US" sz="2000" dirty="0">
              <a:solidFill>
                <a:schemeClr val="bg1"/>
              </a:solidFill>
            </a:endParaRPr>
          </a:p>
          <a:p>
            <a:pPr algn="ctr"/>
            <a:r>
              <a:rPr lang="en-US" sz="2400" i="1" dirty="0">
                <a:solidFill>
                  <a:schemeClr val="bg1"/>
                </a:solidFill>
              </a:rPr>
              <a:t>“</a:t>
            </a:r>
            <a:r>
              <a:rPr lang="en-US" sz="2400" i="1" dirty="0" err="1">
                <a:solidFill>
                  <a:schemeClr val="bg1"/>
                </a:solidFill>
              </a:rPr>
              <a:t>Er</a:t>
            </a:r>
            <a:r>
              <a:rPr lang="en-US" sz="2400" i="1" dirty="0">
                <a:solidFill>
                  <a:schemeClr val="bg1"/>
                </a:solidFill>
              </a:rPr>
              <a:t> muss </a:t>
            </a:r>
            <a:r>
              <a:rPr lang="en-US" sz="2400" i="1" dirty="0" err="1">
                <a:solidFill>
                  <a:schemeClr val="bg1"/>
                </a:solidFill>
              </a:rPr>
              <a:t>diese</a:t>
            </a:r>
            <a:r>
              <a:rPr lang="en-US" sz="2400" i="1" dirty="0">
                <a:solidFill>
                  <a:schemeClr val="bg1"/>
                </a:solidFill>
              </a:rPr>
              <a:t> </a:t>
            </a:r>
            <a:r>
              <a:rPr lang="en-US" sz="2400" i="1" dirty="0" err="1">
                <a:solidFill>
                  <a:schemeClr val="bg1"/>
                </a:solidFill>
              </a:rPr>
              <a:t>Sätze</a:t>
            </a:r>
            <a:r>
              <a:rPr lang="en-US" sz="2400" i="1" dirty="0">
                <a:solidFill>
                  <a:schemeClr val="bg1"/>
                </a:solidFill>
              </a:rPr>
              <a:t> </a:t>
            </a:r>
            <a:r>
              <a:rPr lang="en-US" sz="2400" i="1" dirty="0" err="1">
                <a:solidFill>
                  <a:schemeClr val="bg1"/>
                </a:solidFill>
              </a:rPr>
              <a:t>überwinden</a:t>
            </a:r>
            <a:r>
              <a:rPr lang="en-US" sz="2400" i="1" dirty="0">
                <a:solidFill>
                  <a:schemeClr val="bg1"/>
                </a:solidFill>
              </a:rPr>
              <a:t>, </a:t>
            </a:r>
          </a:p>
          <a:p>
            <a:pPr algn="ctr"/>
            <a:r>
              <a:rPr lang="en-US" sz="2400" i="1" dirty="0" err="1">
                <a:solidFill>
                  <a:schemeClr val="bg1"/>
                </a:solidFill>
              </a:rPr>
              <a:t>dann</a:t>
            </a:r>
            <a:r>
              <a:rPr lang="en-US" sz="2400" i="1" dirty="0">
                <a:solidFill>
                  <a:schemeClr val="bg1"/>
                </a:solidFill>
              </a:rPr>
              <a:t> </a:t>
            </a:r>
            <a:r>
              <a:rPr lang="en-US" sz="2400" i="1" dirty="0" err="1">
                <a:solidFill>
                  <a:schemeClr val="bg1"/>
                </a:solidFill>
              </a:rPr>
              <a:t>sieht</a:t>
            </a:r>
            <a:r>
              <a:rPr lang="en-US" sz="2400" i="1" dirty="0">
                <a:solidFill>
                  <a:schemeClr val="bg1"/>
                </a:solidFill>
              </a:rPr>
              <a:t> </a:t>
            </a:r>
            <a:r>
              <a:rPr lang="en-US" sz="2400" i="1" dirty="0" err="1">
                <a:solidFill>
                  <a:schemeClr val="bg1"/>
                </a:solidFill>
              </a:rPr>
              <a:t>er</a:t>
            </a:r>
            <a:r>
              <a:rPr lang="en-US" sz="2400" i="1" dirty="0">
                <a:solidFill>
                  <a:schemeClr val="bg1"/>
                </a:solidFill>
              </a:rPr>
              <a:t> die Welt </a:t>
            </a:r>
            <a:r>
              <a:rPr lang="en-US" sz="2400" i="1" dirty="0" err="1">
                <a:solidFill>
                  <a:schemeClr val="bg1"/>
                </a:solidFill>
              </a:rPr>
              <a:t>richtig</a:t>
            </a:r>
            <a:r>
              <a:rPr lang="en-US" sz="2400" i="1" dirty="0">
                <a:solidFill>
                  <a:schemeClr val="bg1"/>
                </a:solidFill>
              </a:rPr>
              <a:t>.”</a:t>
            </a:r>
          </a:p>
        </p:txBody>
      </p:sp>
      <p:sp>
        <p:nvSpPr>
          <p:cNvPr id="5" name="TextBox 4">
            <a:extLst>
              <a:ext uri="{FF2B5EF4-FFF2-40B4-BE49-F238E27FC236}">
                <a16:creationId xmlns:a16="http://schemas.microsoft.com/office/drawing/2014/main" id="{A1F071CA-F5DB-4044-ACA6-CA0DBFDC9E62}"/>
              </a:ext>
            </a:extLst>
          </p:cNvPr>
          <p:cNvSpPr txBox="1"/>
          <p:nvPr/>
        </p:nvSpPr>
        <p:spPr>
          <a:xfrm>
            <a:off x="1407927" y="3955772"/>
            <a:ext cx="6328143" cy="461665"/>
          </a:xfrm>
          <a:prstGeom prst="rect">
            <a:avLst/>
          </a:prstGeom>
          <a:noFill/>
        </p:spPr>
        <p:txBody>
          <a:bodyPr wrap="square" rtlCol="0">
            <a:spAutoFit/>
          </a:bodyPr>
          <a:lstStyle/>
          <a:p>
            <a:endParaRPr lang="en-US" sz="2400" dirty="0"/>
          </a:p>
        </p:txBody>
      </p:sp>
      <p:sp>
        <p:nvSpPr>
          <p:cNvPr id="2" name="TextBox 1">
            <a:extLst>
              <a:ext uri="{FF2B5EF4-FFF2-40B4-BE49-F238E27FC236}">
                <a16:creationId xmlns:a16="http://schemas.microsoft.com/office/drawing/2014/main" id="{EAC4F40A-E9E6-41A7-A1F7-D98AFA72963A}"/>
              </a:ext>
            </a:extLst>
          </p:cNvPr>
          <p:cNvSpPr txBox="1"/>
          <p:nvPr/>
        </p:nvSpPr>
        <p:spPr>
          <a:xfrm>
            <a:off x="443055" y="831840"/>
            <a:ext cx="7934036" cy="1938992"/>
          </a:xfrm>
          <a:prstGeom prst="rect">
            <a:avLst/>
          </a:prstGeom>
          <a:noFill/>
        </p:spPr>
        <p:txBody>
          <a:bodyPr wrap="square" rtlCol="0">
            <a:spAutoFit/>
          </a:bodyPr>
          <a:lstStyle/>
          <a:p>
            <a:r>
              <a:rPr lang="en-US" sz="2400" dirty="0"/>
              <a:t>This is, however, not yet the end of the story.  For, according to Wittgenstein’s own words, once we have come to understand that the first sentence of the </a:t>
            </a:r>
            <a:r>
              <a:rPr lang="en-US" sz="2400" i="1" dirty="0" err="1"/>
              <a:t>Tracatus</a:t>
            </a:r>
            <a:r>
              <a:rPr lang="en-US" sz="2400" dirty="0"/>
              <a:t> is nonsensical we will be in a position (and only then will we be in a position) to see the world in the right way. </a:t>
            </a:r>
          </a:p>
        </p:txBody>
      </p:sp>
    </p:spTree>
    <p:extLst>
      <p:ext uri="{BB962C8B-B14F-4D97-AF65-F5344CB8AC3E}">
        <p14:creationId xmlns:p14="http://schemas.microsoft.com/office/powerpoint/2010/main" val="273073309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7ABC8A-16E0-4D07-B32A-E34A88DC542C}"/>
              </a:ext>
            </a:extLst>
          </p:cNvPr>
          <p:cNvSpPr txBox="1"/>
          <p:nvPr/>
        </p:nvSpPr>
        <p:spPr>
          <a:xfrm>
            <a:off x="628072" y="701964"/>
            <a:ext cx="7712364" cy="5632311"/>
          </a:xfrm>
          <a:prstGeom prst="rect">
            <a:avLst/>
          </a:prstGeom>
          <a:noFill/>
        </p:spPr>
        <p:txBody>
          <a:bodyPr wrap="square" rtlCol="0">
            <a:spAutoFit/>
          </a:bodyPr>
          <a:lstStyle/>
          <a:p>
            <a:r>
              <a:rPr lang="en-US" sz="2400" dirty="0"/>
              <a:t>In considering the first sentence of the Tractatus, our most pressing concern is, however, not with its problematic content but with its placement.  </a:t>
            </a:r>
          </a:p>
          <a:p>
            <a:endParaRPr lang="en-US" sz="2400" dirty="0"/>
          </a:p>
          <a:p>
            <a:r>
              <a:rPr lang="en-US" sz="2400" dirty="0"/>
              <a:t>How can a philosophical text begin with an apodictic statement about the world as a whole? Doesn’t philosophy have to begin with a doubt or a question and then finally, if at all, work itself forward to a conclusion about the world as a whole?</a:t>
            </a:r>
          </a:p>
          <a:p>
            <a:endParaRPr lang="en-US" sz="2400" dirty="0"/>
          </a:p>
          <a:p>
            <a:r>
              <a:rPr lang="en-US" sz="2400" dirty="0"/>
              <a:t>That is, in fact, the order of reasoning that Descartes has adopted in his </a:t>
            </a:r>
            <a:r>
              <a:rPr lang="en-US" sz="2400" i="1" dirty="0"/>
              <a:t>Meditations on First Philosophy</a:t>
            </a:r>
            <a:r>
              <a:rPr lang="en-US" sz="2400" dirty="0"/>
              <a:t>. But Wittgenstein reverses this Cartesian order. He begins with an apparently apodictic assertion about the world  and ends with a doubt about whether his propositions have sense.</a:t>
            </a:r>
          </a:p>
        </p:txBody>
      </p:sp>
    </p:spTree>
    <p:extLst>
      <p:ext uri="{BB962C8B-B14F-4D97-AF65-F5344CB8AC3E}">
        <p14:creationId xmlns:p14="http://schemas.microsoft.com/office/powerpoint/2010/main" val="2037959504"/>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B0AABC-D34D-4040-AA12-017E90333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783" y="2511153"/>
            <a:ext cx="2466011" cy="3931920"/>
          </a:xfrm>
          <a:prstGeom prst="rect">
            <a:avLst/>
          </a:prstGeom>
        </p:spPr>
      </p:pic>
      <p:pic>
        <p:nvPicPr>
          <p:cNvPr id="5" name="Picture 4">
            <a:extLst>
              <a:ext uri="{FF2B5EF4-FFF2-40B4-BE49-F238E27FC236}">
                <a16:creationId xmlns:a16="http://schemas.microsoft.com/office/drawing/2014/main" id="{BE3760F3-589B-4463-AD31-9F6824B58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63833"/>
            <a:ext cx="2672472" cy="3931920"/>
          </a:xfrm>
          <a:prstGeom prst="rect">
            <a:avLst/>
          </a:prstGeom>
        </p:spPr>
      </p:pic>
      <p:sp>
        <p:nvSpPr>
          <p:cNvPr id="2" name="Rectangle 1">
            <a:extLst>
              <a:ext uri="{FF2B5EF4-FFF2-40B4-BE49-F238E27FC236}">
                <a16:creationId xmlns:a16="http://schemas.microsoft.com/office/drawing/2014/main" id="{428B7318-BAFA-4468-B919-4E93FF04046E}"/>
              </a:ext>
            </a:extLst>
          </p:cNvPr>
          <p:cNvSpPr/>
          <p:nvPr/>
        </p:nvSpPr>
        <p:spPr>
          <a:xfrm>
            <a:off x="975450" y="811350"/>
            <a:ext cx="6533713" cy="1569660"/>
          </a:xfrm>
          <a:prstGeom prst="rect">
            <a:avLst/>
          </a:prstGeom>
        </p:spPr>
        <p:txBody>
          <a:bodyPr wrap="square">
            <a:spAutoFit/>
          </a:bodyPr>
          <a:lstStyle/>
          <a:p>
            <a:r>
              <a:rPr lang="en-US" sz="2400" dirty="0"/>
              <a:t>The forerunner to this anti-Cartesian turn in philosophy is to be found in Arthur Schopenhauer’s main philosophical work, </a:t>
            </a:r>
            <a:r>
              <a:rPr lang="en-US" sz="2400" i="1" dirty="0"/>
              <a:t>The World as Will and Representation</a:t>
            </a:r>
            <a:r>
              <a:rPr lang="en-US" sz="2400" dirty="0"/>
              <a:t>.</a:t>
            </a:r>
          </a:p>
        </p:txBody>
      </p:sp>
    </p:spTree>
    <p:extLst>
      <p:ext uri="{BB962C8B-B14F-4D97-AF65-F5344CB8AC3E}">
        <p14:creationId xmlns:p14="http://schemas.microsoft.com/office/powerpoint/2010/main" val="3740282326"/>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C72773-13EA-4FDC-BDAC-8C5C0850C8F9}"/>
              </a:ext>
            </a:extLst>
          </p:cNvPr>
          <p:cNvSpPr txBox="1"/>
          <p:nvPr/>
        </p:nvSpPr>
        <p:spPr>
          <a:xfrm>
            <a:off x="661481" y="1351508"/>
            <a:ext cx="7587574" cy="4154984"/>
          </a:xfrm>
          <a:prstGeom prst="rect">
            <a:avLst/>
          </a:prstGeom>
          <a:noFill/>
        </p:spPr>
        <p:txBody>
          <a:bodyPr wrap="square" rtlCol="0">
            <a:spAutoFit/>
          </a:bodyPr>
          <a:lstStyle/>
          <a:p>
            <a:r>
              <a:rPr lang="en-US" sz="2400" dirty="0"/>
              <a:t>Schopenhauer’s work had been published a century before the </a:t>
            </a:r>
            <a:r>
              <a:rPr lang="en-US" sz="2400" i="1" dirty="0" err="1"/>
              <a:t>Tractatus</a:t>
            </a:r>
            <a:r>
              <a:rPr lang="en-US" sz="2400" dirty="0"/>
              <a:t>.</a:t>
            </a:r>
          </a:p>
          <a:p>
            <a:endParaRPr lang="en-US" sz="2400" dirty="0"/>
          </a:p>
          <a:p>
            <a:r>
              <a:rPr lang="en-US" sz="2400" dirty="0"/>
              <a:t>But his book had gained a new set of readers in </a:t>
            </a:r>
            <a:r>
              <a:rPr lang="en-US" sz="2400" i="1" dirty="0"/>
              <a:t>fin-de-</a:t>
            </a:r>
            <a:r>
              <a:rPr lang="en-US" sz="2400" i="1" dirty="0" err="1"/>
              <a:t>siecle</a:t>
            </a:r>
            <a:r>
              <a:rPr lang="en-US" sz="2400" i="1" dirty="0"/>
              <a:t> </a:t>
            </a:r>
            <a:r>
              <a:rPr lang="en-US" sz="2400" dirty="0"/>
              <a:t>Vienna and it is said to have been the first book in philosophy that Wittgenstein read.</a:t>
            </a:r>
          </a:p>
          <a:p>
            <a:endParaRPr lang="en-US" sz="2400" dirty="0"/>
          </a:p>
          <a:p>
            <a:r>
              <a:rPr lang="en-US" sz="2400" dirty="0"/>
              <a:t>Both </a:t>
            </a:r>
            <a:r>
              <a:rPr lang="en-US" sz="2400" i="1" dirty="0"/>
              <a:t>The World as Will and Representation </a:t>
            </a:r>
            <a:r>
              <a:rPr lang="en-US" sz="2400" dirty="0"/>
              <a:t>and the </a:t>
            </a:r>
            <a:r>
              <a:rPr lang="en-US" sz="2400" i="1" dirty="0" err="1"/>
              <a:t>Tractatus</a:t>
            </a:r>
            <a:r>
              <a:rPr lang="en-US" sz="2400" dirty="0"/>
              <a:t> are works written by young men. They share the ambition to turn the philosophical tradition upside-down and replace it with a radically new treatment of the subject.</a:t>
            </a:r>
          </a:p>
        </p:txBody>
      </p:sp>
    </p:spTree>
    <p:extLst>
      <p:ext uri="{BB962C8B-B14F-4D97-AF65-F5344CB8AC3E}">
        <p14:creationId xmlns:p14="http://schemas.microsoft.com/office/powerpoint/2010/main" val="1633452955"/>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7BA9BCB-270B-4B82-B80A-4E96AB0D7A57}"/>
              </a:ext>
            </a:extLst>
          </p:cNvPr>
          <p:cNvGraphicFramePr>
            <a:graphicFrameLocks noGrp="1"/>
          </p:cNvGraphicFramePr>
          <p:nvPr>
            <p:extLst>
              <p:ext uri="{D42A27DB-BD31-4B8C-83A1-F6EECF244321}">
                <p14:modId xmlns:p14="http://schemas.microsoft.com/office/powerpoint/2010/main" val="1995190733"/>
              </p:ext>
            </p:extLst>
          </p:nvPr>
        </p:nvGraphicFramePr>
        <p:xfrm>
          <a:off x="810348" y="1991566"/>
          <a:ext cx="7693890" cy="3749040"/>
        </p:xfrm>
        <a:graphic>
          <a:graphicData uri="http://schemas.openxmlformats.org/drawingml/2006/table">
            <a:tbl>
              <a:tblPr firstRow="1" bandRow="1">
                <a:tableStyleId>{5C22544A-7EE6-4342-B048-85BDC9FD1C3A}</a:tableStyleId>
              </a:tblPr>
              <a:tblGrid>
                <a:gridCol w="3790835">
                  <a:extLst>
                    <a:ext uri="{9D8B030D-6E8A-4147-A177-3AD203B41FA5}">
                      <a16:colId xmlns:a16="http://schemas.microsoft.com/office/drawing/2014/main" val="245459534"/>
                    </a:ext>
                  </a:extLst>
                </a:gridCol>
                <a:gridCol w="3903055">
                  <a:extLst>
                    <a:ext uri="{9D8B030D-6E8A-4147-A177-3AD203B41FA5}">
                      <a16:colId xmlns:a16="http://schemas.microsoft.com/office/drawing/2014/main" val="2791199585"/>
                    </a:ext>
                  </a:extLst>
                </a:gridCol>
              </a:tblGrid>
              <a:tr h="370840">
                <a:tc>
                  <a:txBody>
                    <a:bodyPr/>
                    <a:lstStyle/>
                    <a:p>
                      <a:r>
                        <a:rPr lang="en-US" sz="2000" dirty="0"/>
                        <a:t>“</a:t>
                      </a:r>
                      <a:r>
                        <a:rPr lang="en-US" sz="2000" u="sng" dirty="0"/>
                        <a:t>The world </a:t>
                      </a:r>
                      <a:r>
                        <a:rPr lang="en-US" sz="2000" dirty="0"/>
                        <a:t>is everything that is the case.”</a:t>
                      </a:r>
                    </a:p>
                    <a:p>
                      <a:endParaRPr lang="en-US" sz="2000" dirty="0"/>
                    </a:p>
                    <a:p>
                      <a:pPr algn="l"/>
                      <a:r>
                        <a:rPr lang="en-US" sz="2000" dirty="0">
                          <a:solidFill>
                            <a:schemeClr val="bg1"/>
                          </a:solidFill>
                        </a:rPr>
                        <a:t>“My propositions serve as elucidations in the following way: anyone who understands me eventually recognizes them as nonsensical…. He must transcend these propositions, and then he will see </a:t>
                      </a:r>
                      <a:r>
                        <a:rPr lang="en-US" sz="2000" u="sng" dirty="0">
                          <a:solidFill>
                            <a:schemeClr val="bg1"/>
                          </a:solidFill>
                        </a:rPr>
                        <a:t>the world </a:t>
                      </a:r>
                      <a:r>
                        <a:rPr lang="en-US" sz="2000" dirty="0">
                          <a:solidFill>
                            <a:schemeClr val="bg1"/>
                          </a:solidFill>
                        </a:rPr>
                        <a:t>aright.” </a:t>
                      </a:r>
                    </a:p>
                    <a:p>
                      <a:pPr algn="ctr"/>
                      <a:endParaRPr lang="en-US" sz="2000" dirty="0">
                        <a:solidFill>
                          <a:schemeClr val="bg1"/>
                        </a:solidFill>
                      </a:endParaRP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a:t>
                      </a:r>
                      <a:r>
                        <a:rPr lang="en-US" sz="2000" u="sng" dirty="0"/>
                        <a:t>The world </a:t>
                      </a:r>
                      <a:r>
                        <a:rPr lang="en-US" sz="2000" dirty="0"/>
                        <a:t>is my representation.”</a:t>
                      </a:r>
                    </a:p>
                    <a:p>
                      <a:endParaRPr lang="en-US" sz="2000" dirty="0"/>
                    </a:p>
                    <a:p>
                      <a:endParaRPr lang="en-US" sz="2000" dirty="0"/>
                    </a:p>
                    <a:p>
                      <a:r>
                        <a:rPr lang="en-US" sz="2000" dirty="0"/>
                        <a:t>“We freely acknowledge that what remains after the complete abolition of the will is, for all those in whom the will has turned and denied itself, </a:t>
                      </a:r>
                      <a:r>
                        <a:rPr lang="en-US" sz="2000" u="sng" dirty="0"/>
                        <a:t>this very real world </a:t>
                      </a:r>
                      <a:r>
                        <a:rPr lang="en-US" sz="2000" dirty="0"/>
                        <a:t>of ours with all its suns and galaxies, is – nothing.”</a:t>
                      </a:r>
                    </a:p>
                  </a:txBody>
                  <a:tcPr>
                    <a:lnL w="12700" cap="flat" cmpd="sng" algn="ctr">
                      <a:solidFill>
                        <a:schemeClr val="tx1"/>
                      </a:solidFill>
                      <a:prstDash val="solid"/>
                      <a:round/>
                      <a:headEnd type="none" w="med" len="med"/>
                      <a:tailEnd type="none" w="med" len="med"/>
                    </a:lnL>
                    <a:solidFill>
                      <a:srgbClr val="7030A0"/>
                    </a:solidFill>
                  </a:tcPr>
                </a:tc>
                <a:extLst>
                  <a:ext uri="{0D108BD9-81ED-4DB2-BD59-A6C34878D82A}">
                    <a16:rowId xmlns:a16="http://schemas.microsoft.com/office/drawing/2014/main" val="4211787723"/>
                  </a:ext>
                </a:extLst>
              </a:tr>
            </a:tbl>
          </a:graphicData>
        </a:graphic>
      </p:graphicFrame>
      <p:sp>
        <p:nvSpPr>
          <p:cNvPr id="3" name="TextBox 2">
            <a:extLst>
              <a:ext uri="{FF2B5EF4-FFF2-40B4-BE49-F238E27FC236}">
                <a16:creationId xmlns:a16="http://schemas.microsoft.com/office/drawing/2014/main" id="{55433C9E-3506-44D9-B33C-9BD9EB1FDA96}"/>
              </a:ext>
            </a:extLst>
          </p:cNvPr>
          <p:cNvSpPr txBox="1"/>
          <p:nvPr/>
        </p:nvSpPr>
        <p:spPr>
          <a:xfrm>
            <a:off x="725055" y="914400"/>
            <a:ext cx="7693891" cy="830997"/>
          </a:xfrm>
          <a:prstGeom prst="rect">
            <a:avLst/>
          </a:prstGeom>
          <a:noFill/>
        </p:spPr>
        <p:txBody>
          <a:bodyPr wrap="square" rtlCol="0">
            <a:spAutoFit/>
          </a:bodyPr>
          <a:lstStyle/>
          <a:p>
            <a:r>
              <a:rPr lang="en-US" sz="2400" dirty="0"/>
              <a:t>The beginning and end of the two works correspond closely to each other.</a:t>
            </a:r>
          </a:p>
        </p:txBody>
      </p:sp>
    </p:spTree>
    <p:extLst>
      <p:ext uri="{BB962C8B-B14F-4D97-AF65-F5344CB8AC3E}">
        <p14:creationId xmlns:p14="http://schemas.microsoft.com/office/powerpoint/2010/main" val="2417945054"/>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3052E-A877-46E4-AC0C-549C1682D7D9}"/>
              </a:ext>
            </a:extLst>
          </p:cNvPr>
          <p:cNvSpPr txBox="1"/>
          <p:nvPr/>
        </p:nvSpPr>
        <p:spPr>
          <a:xfrm>
            <a:off x="812800" y="1166842"/>
            <a:ext cx="7518400" cy="4524315"/>
          </a:xfrm>
          <a:prstGeom prst="rect">
            <a:avLst/>
          </a:prstGeom>
          <a:noFill/>
        </p:spPr>
        <p:txBody>
          <a:bodyPr wrap="square" rtlCol="0">
            <a:spAutoFit/>
          </a:bodyPr>
          <a:lstStyle/>
          <a:p>
            <a:r>
              <a:rPr lang="en-US" sz="2400" dirty="0"/>
              <a:t>There are, naturally, significant differences between the way Wittgenstein and Schopenhauer speak about the world: </a:t>
            </a:r>
          </a:p>
          <a:p>
            <a:endParaRPr lang="en-US" sz="2400" dirty="0"/>
          </a:p>
          <a:p>
            <a:r>
              <a:rPr lang="en-US" sz="2400" dirty="0"/>
              <a:t>For Wittgenstein the world is a totality of (objective) facts,</a:t>
            </a:r>
          </a:p>
          <a:p>
            <a:r>
              <a:rPr lang="en-US" sz="2400" dirty="0"/>
              <a:t>whereas for Schopenhauer it is (subjective) representation.</a:t>
            </a:r>
          </a:p>
          <a:p>
            <a:endParaRPr lang="en-US" sz="2400" dirty="0"/>
          </a:p>
          <a:p>
            <a:r>
              <a:rPr lang="en-US" sz="2400" dirty="0"/>
              <a:t>And where Wittgenstein speaks at the end of seeing the world in the right way, Schopenhauer seeks to transcend the world through a quieting of the will.  </a:t>
            </a:r>
          </a:p>
          <a:p>
            <a:endParaRPr lang="en-US" sz="2400" dirty="0"/>
          </a:p>
          <a:p>
            <a:r>
              <a:rPr lang="en-US" sz="2400" dirty="0"/>
              <a:t>But their relation is, in fact, more complex than that. </a:t>
            </a:r>
          </a:p>
        </p:txBody>
      </p:sp>
    </p:spTree>
    <p:extLst>
      <p:ext uri="{BB962C8B-B14F-4D97-AF65-F5344CB8AC3E}">
        <p14:creationId xmlns:p14="http://schemas.microsoft.com/office/powerpoint/2010/main" val="1645578332"/>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B7D9C0-BC06-4A44-9AB2-D523796869D9}"/>
              </a:ext>
            </a:extLst>
          </p:cNvPr>
          <p:cNvSpPr txBox="1"/>
          <p:nvPr/>
        </p:nvSpPr>
        <p:spPr>
          <a:xfrm>
            <a:off x="595746" y="785091"/>
            <a:ext cx="7952508" cy="5816977"/>
          </a:xfrm>
          <a:prstGeom prst="rect">
            <a:avLst/>
          </a:prstGeom>
          <a:solidFill>
            <a:schemeClr val="bg1"/>
          </a:solidFill>
        </p:spPr>
        <p:txBody>
          <a:bodyPr wrap="square" rtlCol="0">
            <a:spAutoFit/>
          </a:bodyPr>
          <a:lstStyle/>
          <a:p>
            <a:r>
              <a:rPr lang="en-US" sz="2400" dirty="0"/>
              <a:t>A quick look at Schopenhauer’s work will help us further.</a:t>
            </a:r>
          </a:p>
          <a:p>
            <a:endParaRPr lang="en-US" sz="2400" dirty="0"/>
          </a:p>
          <a:p>
            <a:r>
              <a:rPr lang="en-US" sz="2400" dirty="0"/>
              <a:t>The book describes four stages of development that lead from the common sense view of the world to the realization that for the truly enlightened person the world loses its significance and, in this sense, becomes nothing.</a:t>
            </a:r>
          </a:p>
          <a:p>
            <a:endParaRPr lang="en-US" sz="2400" dirty="0"/>
          </a:p>
          <a:p>
            <a:r>
              <a:rPr lang="en-US" sz="2400" dirty="0">
                <a:solidFill>
                  <a:srgbClr val="7030A0"/>
                </a:solidFill>
              </a:rPr>
              <a:t>Book 1: The common sense view of things</a:t>
            </a:r>
          </a:p>
          <a:p>
            <a:r>
              <a:rPr lang="en-US" sz="2400" dirty="0">
                <a:solidFill>
                  <a:srgbClr val="7030A0"/>
                </a:solidFill>
              </a:rPr>
              <a:t>Book 2: Metaphysics. “The world as will and representation.”</a:t>
            </a:r>
          </a:p>
          <a:p>
            <a:r>
              <a:rPr lang="en-US" sz="2400" dirty="0">
                <a:solidFill>
                  <a:srgbClr val="7030A0"/>
                </a:solidFill>
              </a:rPr>
              <a:t>Book 3: Art as a form of detachment</a:t>
            </a:r>
          </a:p>
          <a:p>
            <a:r>
              <a:rPr lang="en-US" sz="2400" dirty="0">
                <a:solidFill>
                  <a:srgbClr val="7030A0"/>
                </a:solidFill>
              </a:rPr>
              <a:t>Book 4: Ethics and mystical transcendence</a:t>
            </a:r>
          </a:p>
          <a:p>
            <a:endParaRPr lang="en-US" dirty="0"/>
          </a:p>
          <a:p>
            <a:r>
              <a:rPr lang="en-US" sz="2400" dirty="0"/>
              <a:t>Note that metaphysics occupies only the second stage of development and is meant to be overcome first in art and then through ethical transcendence.</a:t>
            </a:r>
          </a:p>
          <a:p>
            <a:endParaRPr lang="en-US" dirty="0"/>
          </a:p>
        </p:txBody>
      </p:sp>
    </p:spTree>
    <p:extLst>
      <p:ext uri="{BB962C8B-B14F-4D97-AF65-F5344CB8AC3E}">
        <p14:creationId xmlns:p14="http://schemas.microsoft.com/office/powerpoint/2010/main" val="2805567042"/>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4A9F07-125F-4635-A653-20447F17ED0D}"/>
              </a:ext>
            </a:extLst>
          </p:cNvPr>
          <p:cNvSpPr txBox="1"/>
          <p:nvPr/>
        </p:nvSpPr>
        <p:spPr>
          <a:xfrm>
            <a:off x="609600" y="1166842"/>
            <a:ext cx="8044873" cy="4524315"/>
          </a:xfrm>
          <a:prstGeom prst="rect">
            <a:avLst/>
          </a:prstGeom>
          <a:noFill/>
        </p:spPr>
        <p:txBody>
          <a:bodyPr wrap="square" rtlCol="0">
            <a:spAutoFit/>
          </a:bodyPr>
          <a:lstStyle/>
          <a:p>
            <a:r>
              <a:rPr lang="en-US" sz="2400" dirty="0"/>
              <a:t>We can read the </a:t>
            </a:r>
            <a:r>
              <a:rPr lang="en-US" sz="2400" i="1" dirty="0"/>
              <a:t>Tractatus </a:t>
            </a:r>
            <a:r>
              <a:rPr lang="en-US" sz="2400" dirty="0"/>
              <a:t>as describing a similar course of development that leads from the affirmation of a metaphysics to the transcending of that metaphysics in the act of seeing the world aright.</a:t>
            </a:r>
          </a:p>
          <a:p>
            <a:endParaRPr lang="en-US" sz="2400" dirty="0"/>
          </a:p>
          <a:p>
            <a:r>
              <a:rPr lang="en-US" sz="2400" dirty="0"/>
              <a:t>For both Schopenhauer and Wittgenstein, this development takes us from a set of theoretical beliefs about the world to the ethically right way of seeing the world and relating to it.</a:t>
            </a:r>
          </a:p>
          <a:p>
            <a:endParaRPr lang="en-US" sz="2400" dirty="0"/>
          </a:p>
          <a:p>
            <a:r>
              <a:rPr lang="en-US" sz="2400" dirty="0"/>
              <a:t>The overcoming of our metaphysical claims about the world allows us finally to see the world in the right way and provides us with the right ethical attitude towards the world. </a:t>
            </a:r>
          </a:p>
        </p:txBody>
      </p:sp>
    </p:spTree>
    <p:extLst>
      <p:ext uri="{BB962C8B-B14F-4D97-AF65-F5344CB8AC3E}">
        <p14:creationId xmlns:p14="http://schemas.microsoft.com/office/powerpoint/2010/main" val="1014154033"/>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878DBF-E6F7-4C31-8C50-4189CD99396F}"/>
              </a:ext>
            </a:extLst>
          </p:cNvPr>
          <p:cNvSpPr txBox="1"/>
          <p:nvPr/>
        </p:nvSpPr>
        <p:spPr>
          <a:xfrm>
            <a:off x="879263" y="714267"/>
            <a:ext cx="7385474" cy="3416320"/>
          </a:xfrm>
          <a:prstGeom prst="rect">
            <a:avLst/>
          </a:prstGeom>
          <a:noFill/>
        </p:spPr>
        <p:txBody>
          <a:bodyPr wrap="square" rtlCol="0">
            <a:spAutoFit/>
          </a:bodyPr>
          <a:lstStyle/>
          <a:p>
            <a:r>
              <a:rPr lang="en-US" sz="2400" dirty="0"/>
              <a:t>My considerations in this talk are part of a larger undertaking which I call the Wittgenstein project.</a:t>
            </a:r>
          </a:p>
          <a:p>
            <a:endParaRPr lang="en-US" sz="2400" dirty="0"/>
          </a:p>
          <a:p>
            <a:r>
              <a:rPr lang="en-US" sz="2400" dirty="0"/>
              <a:t>In order to fit into my given timeframe I have condensed my presentation.</a:t>
            </a:r>
          </a:p>
          <a:p>
            <a:endParaRPr lang="en-US" sz="2400" dirty="0"/>
          </a:p>
          <a:p>
            <a:r>
              <a:rPr lang="en-US" sz="2400" dirty="0"/>
              <a:t>You can find a fuller version of it as well as other materials on the Wittgenstein project on my website and the accompanying blog:</a:t>
            </a:r>
          </a:p>
        </p:txBody>
      </p:sp>
      <p:sp>
        <p:nvSpPr>
          <p:cNvPr id="3" name="TextBox 2">
            <a:extLst>
              <a:ext uri="{FF2B5EF4-FFF2-40B4-BE49-F238E27FC236}">
                <a16:creationId xmlns:a16="http://schemas.microsoft.com/office/drawing/2014/main" id="{E5AF0CBA-B9A0-4608-8E69-8420C1B8EFAB}"/>
              </a:ext>
            </a:extLst>
          </p:cNvPr>
          <p:cNvSpPr txBox="1"/>
          <p:nvPr/>
        </p:nvSpPr>
        <p:spPr>
          <a:xfrm>
            <a:off x="879263" y="4286230"/>
            <a:ext cx="7291971" cy="1384995"/>
          </a:xfrm>
          <a:prstGeom prst="rect">
            <a:avLst/>
          </a:prstGeom>
          <a:solidFill>
            <a:schemeClr val="accent1"/>
          </a:solidFill>
        </p:spPr>
        <p:txBody>
          <a:bodyPr wrap="square" rtlCol="0">
            <a:spAutoFit/>
          </a:bodyPr>
          <a:lstStyle/>
          <a:p>
            <a:endParaRPr lang="en-US" sz="2800" dirty="0">
              <a:solidFill>
                <a:schemeClr val="bg1"/>
              </a:solidFill>
            </a:endParaRPr>
          </a:p>
          <a:p>
            <a:pPr algn="ctr"/>
            <a:r>
              <a:rPr lang="en-US" sz="2800" dirty="0">
                <a:solidFill>
                  <a:schemeClr val="bg1"/>
                </a:solidFill>
                <a:hlinkClick r:id="rId2">
                  <a:extLst>
                    <a:ext uri="{A12FA001-AC4F-418D-AE19-62706E023703}">
                      <ahyp:hlinkClr xmlns:ahyp="http://schemas.microsoft.com/office/drawing/2018/hyperlinkcolor" val="tx"/>
                    </a:ext>
                  </a:extLst>
                </a:hlinkClick>
              </a:rPr>
              <a:t>www.truthandpower.com</a:t>
            </a:r>
            <a:r>
              <a:rPr lang="en-US" sz="2800" dirty="0">
                <a:solidFill>
                  <a:schemeClr val="bg1"/>
                </a:solidFill>
              </a:rPr>
              <a:t>   </a:t>
            </a:r>
          </a:p>
          <a:p>
            <a:endParaRPr lang="en-US" sz="2800" dirty="0"/>
          </a:p>
        </p:txBody>
      </p:sp>
    </p:spTree>
    <p:extLst>
      <p:ext uri="{BB962C8B-B14F-4D97-AF65-F5344CB8AC3E}">
        <p14:creationId xmlns:p14="http://schemas.microsoft.com/office/powerpoint/2010/main" val="367740266"/>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D7D9D0-7D1C-457A-BA93-8E82FE9BE35B}"/>
              </a:ext>
            </a:extLst>
          </p:cNvPr>
          <p:cNvSpPr txBox="1"/>
          <p:nvPr/>
        </p:nvSpPr>
        <p:spPr>
          <a:xfrm>
            <a:off x="943583" y="2333683"/>
            <a:ext cx="3374829" cy="3416320"/>
          </a:xfrm>
          <a:prstGeom prst="rect">
            <a:avLst/>
          </a:prstGeom>
          <a:solidFill>
            <a:schemeClr val="accent1"/>
          </a:solidFill>
        </p:spPr>
        <p:txBody>
          <a:bodyPr wrap="square" rtlCol="0">
            <a:spAutoFit/>
          </a:bodyPr>
          <a:lstStyle/>
          <a:p>
            <a:r>
              <a:rPr lang="en-US" b="1" dirty="0">
                <a:solidFill>
                  <a:schemeClr val="bg1"/>
                </a:solidFill>
              </a:rPr>
              <a:t>TLP 1-2.062</a:t>
            </a:r>
          </a:p>
          <a:p>
            <a:r>
              <a:rPr lang="en-US" b="1" dirty="0">
                <a:solidFill>
                  <a:schemeClr val="bg1"/>
                </a:solidFill>
              </a:rPr>
              <a:t>The world of facts and objects</a:t>
            </a:r>
          </a:p>
          <a:p>
            <a:endParaRPr lang="en-US" b="1" dirty="0">
              <a:solidFill>
                <a:schemeClr val="bg1"/>
              </a:solidFill>
            </a:endParaRPr>
          </a:p>
          <a:p>
            <a:r>
              <a:rPr lang="en-US" b="1" dirty="0">
                <a:solidFill>
                  <a:schemeClr val="bg1"/>
                </a:solidFill>
              </a:rPr>
              <a:t>TLP 2.063-6.422</a:t>
            </a:r>
          </a:p>
          <a:p>
            <a:r>
              <a:rPr lang="en-US" b="1" dirty="0">
                <a:solidFill>
                  <a:schemeClr val="bg1"/>
                </a:solidFill>
              </a:rPr>
              <a:t>The logic of representation</a:t>
            </a:r>
          </a:p>
          <a:p>
            <a:endParaRPr lang="en-US" b="1" dirty="0">
              <a:solidFill>
                <a:schemeClr val="bg1"/>
              </a:solidFill>
            </a:endParaRPr>
          </a:p>
          <a:p>
            <a:r>
              <a:rPr lang="en-US" b="1" dirty="0">
                <a:solidFill>
                  <a:schemeClr val="bg1"/>
                </a:solidFill>
              </a:rPr>
              <a:t>TLP 6.4</a:t>
            </a:r>
          </a:p>
          <a:p>
            <a:r>
              <a:rPr lang="en-US" b="1" dirty="0">
                <a:solidFill>
                  <a:schemeClr val="bg1"/>
                </a:solidFill>
              </a:rPr>
              <a:t>“Aesthetics and ethics are one.”</a:t>
            </a:r>
          </a:p>
          <a:p>
            <a:r>
              <a:rPr lang="en-US" b="1" dirty="0">
                <a:solidFill>
                  <a:schemeClr val="bg1"/>
                </a:solidFill>
              </a:rPr>
              <a:t>Ethics, the mystical</a:t>
            </a:r>
          </a:p>
          <a:p>
            <a:endParaRPr lang="en-US" b="1" dirty="0">
              <a:solidFill>
                <a:schemeClr val="bg1"/>
              </a:solidFill>
            </a:endParaRPr>
          </a:p>
          <a:p>
            <a:r>
              <a:rPr lang="en-US" b="1" dirty="0">
                <a:solidFill>
                  <a:schemeClr val="bg1"/>
                </a:solidFill>
              </a:rPr>
              <a:t>TLP 6.53-7</a:t>
            </a:r>
          </a:p>
          <a:p>
            <a:r>
              <a:rPr lang="en-US" b="1" dirty="0">
                <a:solidFill>
                  <a:schemeClr val="bg1"/>
                </a:solidFill>
              </a:rPr>
              <a:t>Transcendence and silence</a:t>
            </a:r>
          </a:p>
        </p:txBody>
      </p:sp>
      <p:sp>
        <p:nvSpPr>
          <p:cNvPr id="3" name="TextBox 2">
            <a:extLst>
              <a:ext uri="{FF2B5EF4-FFF2-40B4-BE49-F238E27FC236}">
                <a16:creationId xmlns:a16="http://schemas.microsoft.com/office/drawing/2014/main" id="{63583ECD-CBCA-4783-8C8F-12BE1960E927}"/>
              </a:ext>
            </a:extLst>
          </p:cNvPr>
          <p:cNvSpPr txBox="1"/>
          <p:nvPr/>
        </p:nvSpPr>
        <p:spPr>
          <a:xfrm>
            <a:off x="4318412" y="2333683"/>
            <a:ext cx="3628417" cy="3416320"/>
          </a:xfrm>
          <a:prstGeom prst="rect">
            <a:avLst/>
          </a:prstGeom>
          <a:solidFill>
            <a:srgbClr val="7030A0"/>
          </a:solidFill>
        </p:spPr>
        <p:txBody>
          <a:bodyPr wrap="square" rtlCol="0">
            <a:spAutoFit/>
          </a:bodyPr>
          <a:lstStyle/>
          <a:p>
            <a:r>
              <a:rPr lang="en-US" b="1" dirty="0">
                <a:solidFill>
                  <a:schemeClr val="bg1"/>
                </a:solidFill>
              </a:rPr>
              <a:t>Book 1: The common sense view of things</a:t>
            </a:r>
          </a:p>
          <a:p>
            <a:endParaRPr lang="en-US" b="1" dirty="0">
              <a:solidFill>
                <a:schemeClr val="bg1"/>
              </a:solidFill>
            </a:endParaRPr>
          </a:p>
          <a:p>
            <a:r>
              <a:rPr lang="en-US" b="1" dirty="0">
                <a:solidFill>
                  <a:schemeClr val="bg1"/>
                </a:solidFill>
              </a:rPr>
              <a:t>Book 2: Metaphysics. “The world as will and representation.”</a:t>
            </a:r>
          </a:p>
          <a:p>
            <a:endParaRPr lang="en-US" b="1" dirty="0">
              <a:solidFill>
                <a:schemeClr val="bg1"/>
              </a:solidFill>
            </a:endParaRPr>
          </a:p>
          <a:p>
            <a:endParaRPr lang="en-US" b="1" dirty="0">
              <a:solidFill>
                <a:schemeClr val="bg1"/>
              </a:solidFill>
            </a:endParaRPr>
          </a:p>
          <a:p>
            <a:r>
              <a:rPr lang="en-US" b="1" dirty="0">
                <a:solidFill>
                  <a:schemeClr val="bg1"/>
                </a:solidFill>
              </a:rPr>
              <a:t>Book 3: Art as a form of detachment</a:t>
            </a:r>
          </a:p>
          <a:p>
            <a:endParaRPr lang="en-US" b="1" dirty="0">
              <a:solidFill>
                <a:schemeClr val="bg1"/>
              </a:solidFill>
            </a:endParaRPr>
          </a:p>
          <a:p>
            <a:endParaRPr lang="en-US" b="1" dirty="0">
              <a:solidFill>
                <a:schemeClr val="bg1"/>
              </a:solidFill>
            </a:endParaRPr>
          </a:p>
          <a:p>
            <a:r>
              <a:rPr lang="en-US" b="1" dirty="0">
                <a:solidFill>
                  <a:schemeClr val="bg1"/>
                </a:solidFill>
              </a:rPr>
              <a:t>Book 4: Ethics and mystical transcendence     </a:t>
            </a:r>
          </a:p>
        </p:txBody>
      </p:sp>
      <p:sp>
        <p:nvSpPr>
          <p:cNvPr id="4" name="TextBox 3">
            <a:extLst>
              <a:ext uri="{FF2B5EF4-FFF2-40B4-BE49-F238E27FC236}">
                <a16:creationId xmlns:a16="http://schemas.microsoft.com/office/drawing/2014/main" id="{50DFCAF2-2F6F-4C04-9596-8BBEF381D318}"/>
              </a:ext>
            </a:extLst>
          </p:cNvPr>
          <p:cNvSpPr txBox="1"/>
          <p:nvPr/>
        </p:nvSpPr>
        <p:spPr>
          <a:xfrm>
            <a:off x="943584" y="829643"/>
            <a:ext cx="7003246" cy="1200329"/>
          </a:xfrm>
          <a:prstGeom prst="rect">
            <a:avLst/>
          </a:prstGeom>
          <a:noFill/>
        </p:spPr>
        <p:txBody>
          <a:bodyPr wrap="square" rtlCol="0">
            <a:spAutoFit/>
          </a:bodyPr>
          <a:lstStyle/>
          <a:p>
            <a:r>
              <a:rPr lang="en-US" sz="2400" dirty="0"/>
              <a:t>The course of thinking in the </a:t>
            </a:r>
            <a:r>
              <a:rPr lang="en-US" sz="2400" i="1" dirty="0" err="1"/>
              <a:t>Tractatus</a:t>
            </a:r>
            <a:r>
              <a:rPr lang="en-US" sz="2400" dirty="0"/>
              <a:t> and in </a:t>
            </a:r>
            <a:r>
              <a:rPr lang="en-US" sz="2400" i="1" dirty="0"/>
              <a:t>The World as Will and Representation </a:t>
            </a:r>
            <a:r>
              <a:rPr lang="en-US" sz="2400" dirty="0"/>
              <a:t>follows, thus, corresponding steps</a:t>
            </a:r>
            <a:r>
              <a:rPr lang="en-US" sz="2400" i="1" dirty="0"/>
              <a:t>.</a:t>
            </a:r>
          </a:p>
        </p:txBody>
      </p:sp>
    </p:spTree>
    <p:extLst>
      <p:ext uri="{BB962C8B-B14F-4D97-AF65-F5344CB8AC3E}">
        <p14:creationId xmlns:p14="http://schemas.microsoft.com/office/powerpoint/2010/main" val="49112336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7A831A-33D5-403A-A7E0-D1EA501F2A9A}"/>
              </a:ext>
            </a:extLst>
          </p:cNvPr>
          <p:cNvSpPr txBox="1"/>
          <p:nvPr/>
        </p:nvSpPr>
        <p:spPr>
          <a:xfrm>
            <a:off x="720436" y="831273"/>
            <a:ext cx="7324437" cy="4893647"/>
          </a:xfrm>
          <a:prstGeom prst="rect">
            <a:avLst/>
          </a:prstGeom>
          <a:noFill/>
        </p:spPr>
        <p:txBody>
          <a:bodyPr wrap="square" rtlCol="0">
            <a:spAutoFit/>
          </a:bodyPr>
          <a:lstStyle/>
          <a:p>
            <a:r>
              <a:rPr lang="en-US" sz="2400" dirty="0"/>
              <a:t>Both Schopenhauer and Wittgenstein insist on a non-prescriptive view of ethics.</a:t>
            </a:r>
          </a:p>
          <a:p>
            <a:endParaRPr lang="en-US" sz="2400" dirty="0"/>
          </a:p>
          <a:p>
            <a:r>
              <a:rPr lang="en-US" sz="2400" dirty="0"/>
              <a:t>Schopenhauer writes of his own work:</a:t>
            </a:r>
          </a:p>
          <a:p>
            <a:endParaRPr lang="en-US" sz="2400" dirty="0"/>
          </a:p>
          <a:p>
            <a:r>
              <a:rPr lang="en-US" sz="2400" dirty="0"/>
              <a:t>“In this ethical book no precepts, no doctrine of duty are to be expected; still less will there be set forth a universal moral principle, a universal recipe, so to speak, for producing all the virtues.” (p. 272) </a:t>
            </a:r>
          </a:p>
          <a:p>
            <a:endParaRPr lang="en-US" sz="2400" dirty="0"/>
          </a:p>
          <a:p>
            <a:r>
              <a:rPr lang="en-US" sz="2400" dirty="0"/>
              <a:t>Characterizing the Kantian categorical imperative as childish, he adds: “Philosophy can never do more than interpret and explain what is present at hand.” (p. 271)</a:t>
            </a:r>
          </a:p>
        </p:txBody>
      </p:sp>
    </p:spTree>
    <p:extLst>
      <p:ext uri="{BB962C8B-B14F-4D97-AF65-F5344CB8AC3E}">
        <p14:creationId xmlns:p14="http://schemas.microsoft.com/office/powerpoint/2010/main" val="182507185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5A2762-FDEF-43DD-A5AF-7F96BEB785BE}"/>
              </a:ext>
            </a:extLst>
          </p:cNvPr>
          <p:cNvSpPr txBox="1"/>
          <p:nvPr/>
        </p:nvSpPr>
        <p:spPr>
          <a:xfrm>
            <a:off x="637310" y="566617"/>
            <a:ext cx="7444510" cy="6001643"/>
          </a:xfrm>
          <a:prstGeom prst="rect">
            <a:avLst/>
          </a:prstGeom>
          <a:noFill/>
        </p:spPr>
        <p:txBody>
          <a:bodyPr wrap="square" rtlCol="0">
            <a:spAutoFit/>
          </a:bodyPr>
          <a:lstStyle/>
          <a:p>
            <a:r>
              <a:rPr lang="en-US" sz="2400" dirty="0"/>
              <a:t>The person who has leaned to interpret the world, Schopenhauer also writes in his book, “knows the whole, comprehends its inner nature, and finds it involved in  a constant passing away, a vain striving, an inward conflict, and a continual suffering. Wherever he looks, he sees suffering humanity and the suffering animal world, and a world that passes away” (p. 379)</a:t>
            </a:r>
          </a:p>
          <a:p>
            <a:endParaRPr lang="en-US" sz="2400" dirty="0"/>
          </a:p>
          <a:p>
            <a:r>
              <a:rPr lang="en-US" sz="2400" dirty="0"/>
              <a:t>And with this vision of the world, “man attains to the state of voluntary renunciation, true composure, and complete </a:t>
            </a:r>
            <a:r>
              <a:rPr lang="en-US" sz="2400" dirty="0" err="1"/>
              <a:t>willlessness</a:t>
            </a:r>
            <a:r>
              <a:rPr lang="en-US" sz="2400" dirty="0"/>
              <a:t>.” (Ibid.)  </a:t>
            </a:r>
          </a:p>
          <a:p>
            <a:endParaRPr lang="en-US" sz="2400" dirty="0"/>
          </a:p>
          <a:p>
            <a:r>
              <a:rPr lang="en-US" sz="2400" dirty="0"/>
              <a:t>“Here, where there is a question of salvation or damnation, not the dead concepts of philosophy decide the matter, but the innermost nature of man himself.” (p. 271)</a:t>
            </a:r>
          </a:p>
        </p:txBody>
      </p:sp>
    </p:spTree>
    <p:extLst>
      <p:ext uri="{BB962C8B-B14F-4D97-AF65-F5344CB8AC3E}">
        <p14:creationId xmlns:p14="http://schemas.microsoft.com/office/powerpoint/2010/main" val="3735936436"/>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252511-3057-49E2-804B-873937E89CAF}"/>
              </a:ext>
            </a:extLst>
          </p:cNvPr>
          <p:cNvSpPr txBox="1"/>
          <p:nvPr/>
        </p:nvSpPr>
        <p:spPr>
          <a:xfrm>
            <a:off x="768485" y="1166842"/>
            <a:ext cx="7607030" cy="4524315"/>
          </a:xfrm>
          <a:prstGeom prst="rect">
            <a:avLst/>
          </a:prstGeom>
          <a:noFill/>
        </p:spPr>
        <p:txBody>
          <a:bodyPr wrap="square" rtlCol="0">
            <a:spAutoFit/>
          </a:bodyPr>
          <a:lstStyle/>
          <a:p>
            <a:r>
              <a:rPr lang="en-US" sz="2400" dirty="0"/>
              <a:t>To appreciate, how close Wittgenstein’s moral attitudes are to Schopenhauer’s in the period of the First World War, one must turn to remarks in his war-time notebooks and particularly the so-called “Secret Diary.”</a:t>
            </a:r>
          </a:p>
          <a:p>
            <a:endParaRPr lang="en-US" sz="2400" dirty="0"/>
          </a:p>
          <a:p>
            <a:r>
              <a:rPr lang="en-US" sz="2400" dirty="0"/>
              <a:t>After an initial enthusiasm for military service, Wittgenstein’s view of the war had quickly become very dark.</a:t>
            </a:r>
          </a:p>
          <a:p>
            <a:endParaRPr lang="en-US" sz="2400" dirty="0"/>
          </a:p>
          <a:p>
            <a:r>
              <a:rPr lang="en-US" sz="2400" dirty="0"/>
              <a:t>Only “the spirit,” he writes in the </a:t>
            </a:r>
            <a:r>
              <a:rPr lang="en-US" sz="2400" i="1" dirty="0"/>
              <a:t>Secret Diary</a:t>
            </a:r>
            <a:r>
              <a:rPr lang="en-US" sz="2400" dirty="0"/>
              <a:t>, can provide a “safe haven protected and apart from the desperate and infinitely gray ocean of happenings.” </a:t>
            </a:r>
          </a:p>
        </p:txBody>
      </p:sp>
    </p:spTree>
    <p:extLst>
      <p:ext uri="{BB962C8B-B14F-4D97-AF65-F5344CB8AC3E}">
        <p14:creationId xmlns:p14="http://schemas.microsoft.com/office/powerpoint/2010/main" val="1432468973"/>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AECD8F-9188-4A25-A6D8-2088EA21598C}"/>
              </a:ext>
            </a:extLst>
          </p:cNvPr>
          <p:cNvSpPr txBox="1"/>
          <p:nvPr/>
        </p:nvSpPr>
        <p:spPr>
          <a:xfrm>
            <a:off x="690664" y="1099227"/>
            <a:ext cx="7558391" cy="4801314"/>
          </a:xfrm>
          <a:prstGeom prst="rect">
            <a:avLst/>
          </a:prstGeom>
          <a:noFill/>
        </p:spPr>
        <p:txBody>
          <a:bodyPr wrap="square" rtlCol="0">
            <a:spAutoFit/>
          </a:bodyPr>
          <a:lstStyle/>
          <a:p>
            <a:r>
              <a:rPr lang="en-US" sz="2400" dirty="0"/>
              <a:t>He is convinced that he will not survive the war and may not even live the next day.</a:t>
            </a:r>
          </a:p>
          <a:p>
            <a:endParaRPr lang="en-US" sz="2400" dirty="0"/>
          </a:p>
          <a:p>
            <a:r>
              <a:rPr lang="en-US" sz="2400" dirty="0"/>
              <a:t>So, how is it possible to be “happy” in such a world? Only by living in the moment, by having no wishes  and desires, and by overcoming the will in a state of “complete passivity.”</a:t>
            </a:r>
          </a:p>
          <a:p>
            <a:endParaRPr lang="en-US" sz="2400" dirty="0"/>
          </a:p>
          <a:p>
            <a:r>
              <a:rPr lang="en-US" sz="2400" dirty="0"/>
              <a:t>“In order to live happily, I must be in agreement with the world… I am then, so to speak, in agreement with that alien will on which I appear dependent…. Fear in the face of death is the best sign of a false, i.e., bad, life.”</a:t>
            </a:r>
            <a:endParaRPr lang="en-US" dirty="0"/>
          </a:p>
          <a:p>
            <a:endParaRPr lang="en-US" dirty="0"/>
          </a:p>
        </p:txBody>
      </p:sp>
    </p:spTree>
    <p:extLst>
      <p:ext uri="{BB962C8B-B14F-4D97-AF65-F5344CB8AC3E}">
        <p14:creationId xmlns:p14="http://schemas.microsoft.com/office/powerpoint/2010/main" val="1215086720"/>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57D3E5-A1F6-4EC3-B0B4-7D1EE782CBC3}"/>
              </a:ext>
            </a:extLst>
          </p:cNvPr>
          <p:cNvSpPr txBox="1"/>
          <p:nvPr/>
        </p:nvSpPr>
        <p:spPr>
          <a:xfrm>
            <a:off x="958174" y="1789890"/>
            <a:ext cx="7227651" cy="3046988"/>
          </a:xfrm>
          <a:prstGeom prst="rect">
            <a:avLst/>
          </a:prstGeom>
          <a:noFill/>
        </p:spPr>
        <p:txBody>
          <a:bodyPr wrap="square" rtlCol="0">
            <a:spAutoFit/>
          </a:bodyPr>
          <a:lstStyle/>
          <a:p>
            <a:r>
              <a:rPr lang="en-US" sz="2400" dirty="0"/>
              <a:t>It’s in this spirit that Wittgenstein adds a remark that is repeated in the </a:t>
            </a:r>
            <a:r>
              <a:rPr lang="en-US" sz="2400" i="1" dirty="0" err="1"/>
              <a:t>Tractatus</a:t>
            </a:r>
            <a:r>
              <a:rPr lang="en-US" sz="2400" dirty="0"/>
              <a:t>:</a:t>
            </a:r>
          </a:p>
          <a:p>
            <a:endParaRPr lang="en-US" sz="2400" dirty="0"/>
          </a:p>
          <a:p>
            <a:r>
              <a:rPr lang="en-US" sz="2400" dirty="0"/>
              <a:t>“The solution of the problem of life is to be seen in the disappearance of this problem.” (TLP, 6.521)</a:t>
            </a:r>
          </a:p>
          <a:p>
            <a:endParaRPr lang="en-US" sz="2400" dirty="0"/>
          </a:p>
          <a:p>
            <a:r>
              <a:rPr lang="en-US" sz="2400" dirty="0"/>
              <a:t>The solution of the problem of life is, in other words, not found in the possession and use of a set of moral rules.</a:t>
            </a:r>
          </a:p>
        </p:txBody>
      </p:sp>
    </p:spTree>
    <p:extLst>
      <p:ext uri="{BB962C8B-B14F-4D97-AF65-F5344CB8AC3E}">
        <p14:creationId xmlns:p14="http://schemas.microsoft.com/office/powerpoint/2010/main" val="5027302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52ECA-6981-406F-A4B4-0A4FD36CBD71}"/>
              </a:ext>
            </a:extLst>
          </p:cNvPr>
          <p:cNvSpPr txBox="1"/>
          <p:nvPr/>
        </p:nvSpPr>
        <p:spPr>
          <a:xfrm>
            <a:off x="857104" y="1022977"/>
            <a:ext cx="7255764" cy="830997"/>
          </a:xfrm>
          <a:prstGeom prst="rect">
            <a:avLst/>
          </a:prstGeom>
          <a:noFill/>
        </p:spPr>
        <p:txBody>
          <a:bodyPr wrap="square" rtlCol="0">
            <a:spAutoFit/>
          </a:bodyPr>
          <a:lstStyle/>
          <a:p>
            <a:r>
              <a:rPr lang="en-US" sz="2400" dirty="0"/>
              <a:t>In the </a:t>
            </a:r>
            <a:r>
              <a:rPr lang="en-US" sz="2400" i="1" dirty="0" err="1"/>
              <a:t>Tractatus</a:t>
            </a:r>
            <a:r>
              <a:rPr lang="en-US" sz="2400" dirty="0"/>
              <a:t>, Wittgenstein follows Schopenhauer’s rejection of any form of rule-based ethics:</a:t>
            </a:r>
          </a:p>
        </p:txBody>
      </p:sp>
      <p:sp>
        <p:nvSpPr>
          <p:cNvPr id="3" name="TextBox 2">
            <a:extLst>
              <a:ext uri="{FF2B5EF4-FFF2-40B4-BE49-F238E27FC236}">
                <a16:creationId xmlns:a16="http://schemas.microsoft.com/office/drawing/2014/main" id="{5F3223FF-F106-4536-BBB3-19B439A91794}"/>
              </a:ext>
            </a:extLst>
          </p:cNvPr>
          <p:cNvSpPr txBox="1"/>
          <p:nvPr/>
        </p:nvSpPr>
        <p:spPr>
          <a:xfrm>
            <a:off x="857104" y="2131782"/>
            <a:ext cx="7255764" cy="2308324"/>
          </a:xfrm>
          <a:prstGeom prst="rect">
            <a:avLst/>
          </a:prstGeom>
          <a:solidFill>
            <a:srgbClr val="0070C0"/>
          </a:solidFill>
        </p:spPr>
        <p:txBody>
          <a:bodyPr wrap="square" rtlCol="0">
            <a:spAutoFit/>
          </a:bodyPr>
          <a:lstStyle/>
          <a:p>
            <a:r>
              <a:rPr lang="en-US" sz="2400" dirty="0">
                <a:solidFill>
                  <a:schemeClr val="bg1"/>
                </a:solidFill>
              </a:rPr>
              <a:t>“All propositions are of equal value… Hence also there can be no ethical propositions. Propositions cannot express anything higher. It is clear that ethics cannot be expressed. Ethics is transcendental… The first thought in setting up an ethical law of the form ‘though shalt…’ is: and what if I do not do it?” (TLP, 6.4-6.422)</a:t>
            </a:r>
          </a:p>
        </p:txBody>
      </p:sp>
      <p:sp>
        <p:nvSpPr>
          <p:cNvPr id="5" name="TextBox 4">
            <a:extLst>
              <a:ext uri="{FF2B5EF4-FFF2-40B4-BE49-F238E27FC236}">
                <a16:creationId xmlns:a16="http://schemas.microsoft.com/office/drawing/2014/main" id="{49BB85A3-748A-4787-9DDD-02892B26D1C5}"/>
              </a:ext>
            </a:extLst>
          </p:cNvPr>
          <p:cNvSpPr txBox="1"/>
          <p:nvPr/>
        </p:nvSpPr>
        <p:spPr>
          <a:xfrm>
            <a:off x="857104" y="4717915"/>
            <a:ext cx="7255764" cy="1569660"/>
          </a:xfrm>
          <a:prstGeom prst="rect">
            <a:avLst/>
          </a:prstGeom>
          <a:noFill/>
        </p:spPr>
        <p:txBody>
          <a:bodyPr wrap="square" rtlCol="0">
            <a:spAutoFit/>
          </a:bodyPr>
          <a:lstStyle/>
          <a:p>
            <a:r>
              <a:rPr lang="en-US" sz="2400" dirty="0"/>
              <a:t>This conclusion is prefigured already at the beginning of  the </a:t>
            </a:r>
            <a:r>
              <a:rPr lang="en-US" sz="2400" i="1" dirty="0" err="1"/>
              <a:t>Tractatus</a:t>
            </a:r>
            <a:r>
              <a:rPr lang="en-US" sz="2400" i="1" dirty="0"/>
              <a:t>. </a:t>
            </a:r>
            <a:r>
              <a:rPr lang="en-US" sz="2400" dirty="0"/>
              <a:t>The assertion that  that the world is the totality of </a:t>
            </a:r>
            <a:r>
              <a:rPr lang="en-US" sz="2400" b="1" dirty="0"/>
              <a:t>facts</a:t>
            </a:r>
            <a:r>
              <a:rPr lang="en-US" sz="2400" dirty="0"/>
              <a:t> hints already at the exclusion of </a:t>
            </a:r>
            <a:r>
              <a:rPr lang="en-US" sz="2400" b="1" dirty="0"/>
              <a:t>values</a:t>
            </a:r>
            <a:r>
              <a:rPr lang="en-US" sz="2400" dirty="0"/>
              <a:t> from the world.</a:t>
            </a:r>
          </a:p>
        </p:txBody>
      </p:sp>
    </p:spTree>
    <p:extLst>
      <p:ext uri="{BB962C8B-B14F-4D97-AF65-F5344CB8AC3E}">
        <p14:creationId xmlns:p14="http://schemas.microsoft.com/office/powerpoint/2010/main" val="2486743672"/>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0DF839-0EB4-4AD5-8A1B-CC1E92C1E0C4}"/>
              </a:ext>
            </a:extLst>
          </p:cNvPr>
          <p:cNvSpPr txBox="1"/>
          <p:nvPr/>
        </p:nvSpPr>
        <p:spPr>
          <a:xfrm>
            <a:off x="651163" y="748148"/>
            <a:ext cx="7841673" cy="5632311"/>
          </a:xfrm>
          <a:prstGeom prst="rect">
            <a:avLst/>
          </a:prstGeom>
          <a:noFill/>
        </p:spPr>
        <p:txBody>
          <a:bodyPr wrap="square" rtlCol="0">
            <a:spAutoFit/>
          </a:bodyPr>
          <a:lstStyle/>
          <a:p>
            <a:r>
              <a:rPr lang="en-US" sz="2400" dirty="0"/>
              <a:t>Returning to the first sentence of the </a:t>
            </a:r>
            <a:r>
              <a:rPr lang="en-US" sz="2400" i="1" dirty="0" err="1"/>
              <a:t>Tractatus</a:t>
            </a:r>
            <a:r>
              <a:rPr lang="en-US" sz="2400" dirty="0"/>
              <a:t>, we want to ask at this point: What does it mean to say that something is the case (or is “</a:t>
            </a:r>
            <a:r>
              <a:rPr lang="en-US" sz="2400" i="1" dirty="0"/>
              <a:t>der Fall”</a:t>
            </a:r>
            <a:r>
              <a:rPr lang="en-US" sz="2400" dirty="0"/>
              <a:t>)?</a:t>
            </a:r>
          </a:p>
          <a:p>
            <a:endParaRPr lang="en-US" sz="2400" dirty="0"/>
          </a:p>
          <a:p>
            <a:r>
              <a:rPr lang="en-US" sz="2400" dirty="0"/>
              <a:t>Both the English and the original German expression refer to the rolling of dice. The die falls, and something is “der Fall” or “the case”. (“Case” from Latin “casus” derived from “</a:t>
            </a:r>
            <a:r>
              <a:rPr lang="en-US" sz="2400" dirty="0" err="1"/>
              <a:t>cadere</a:t>
            </a:r>
            <a:r>
              <a:rPr lang="en-US" sz="2400" dirty="0"/>
              <a:t>” = to fall) </a:t>
            </a:r>
          </a:p>
          <a:p>
            <a:endParaRPr lang="en-US" sz="2400" dirty="0"/>
          </a:p>
          <a:p>
            <a:r>
              <a:rPr lang="en-US" sz="2400" dirty="0"/>
              <a:t>What is “der Fall” is thus “</a:t>
            </a:r>
            <a:r>
              <a:rPr lang="en-US" sz="2400" dirty="0" err="1"/>
              <a:t>zufällig</a:t>
            </a:r>
            <a:r>
              <a:rPr lang="en-US" sz="2400" dirty="0"/>
              <a:t>”, i.e., contingent.</a:t>
            </a:r>
          </a:p>
          <a:p>
            <a:endParaRPr lang="en-US" sz="2400" dirty="0"/>
          </a:p>
          <a:p>
            <a:r>
              <a:rPr lang="en-US" sz="2400" dirty="0"/>
              <a:t>The first sentence of the Tractatus does not simply state that the world is a totality of facts; it announces that these facts are contingent and that the world as a whole is contingent in its existence.</a:t>
            </a:r>
          </a:p>
        </p:txBody>
      </p:sp>
    </p:spTree>
    <p:extLst>
      <p:ext uri="{BB962C8B-B14F-4D97-AF65-F5344CB8AC3E}">
        <p14:creationId xmlns:p14="http://schemas.microsoft.com/office/powerpoint/2010/main" val="2506709627"/>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A38FD8-FA09-4D72-8B4E-3561BF4E9976}"/>
              </a:ext>
            </a:extLst>
          </p:cNvPr>
          <p:cNvSpPr txBox="1"/>
          <p:nvPr/>
        </p:nvSpPr>
        <p:spPr>
          <a:xfrm>
            <a:off x="618836" y="1342272"/>
            <a:ext cx="7509164" cy="4154984"/>
          </a:xfrm>
          <a:prstGeom prst="rect">
            <a:avLst/>
          </a:prstGeom>
          <a:noFill/>
        </p:spPr>
        <p:txBody>
          <a:bodyPr wrap="square" rtlCol="0">
            <a:spAutoFit/>
          </a:bodyPr>
          <a:lstStyle/>
          <a:p>
            <a:r>
              <a:rPr lang="en-US" sz="2400" dirty="0"/>
              <a:t>Wittgenstein makes this point explicitly later on in the </a:t>
            </a:r>
            <a:r>
              <a:rPr lang="en-US" sz="2400" i="1" dirty="0"/>
              <a:t>Tractatus </a:t>
            </a:r>
            <a:r>
              <a:rPr lang="en-US" sz="2400" dirty="0"/>
              <a:t>when he writes:</a:t>
            </a:r>
          </a:p>
          <a:p>
            <a:endParaRPr lang="en-US" sz="2400" dirty="0"/>
          </a:p>
          <a:p>
            <a:endParaRPr lang="en-US" sz="2400" dirty="0"/>
          </a:p>
          <a:p>
            <a:endParaRPr lang="en-US" sz="2400" dirty="0"/>
          </a:p>
          <a:p>
            <a:r>
              <a:rPr lang="en-US" sz="2400" dirty="0"/>
              <a:t>Ogden: “For all happening and being-so is accidental.”</a:t>
            </a:r>
          </a:p>
          <a:p>
            <a:endParaRPr lang="en-US" sz="2400" dirty="0"/>
          </a:p>
          <a:p>
            <a:r>
              <a:rPr lang="en-US" sz="2400" dirty="0"/>
              <a:t>Pears-McGuinness: “For all that happens and is the case is accidental.”</a:t>
            </a:r>
          </a:p>
          <a:p>
            <a:endParaRPr lang="en-US" sz="2400" dirty="0"/>
          </a:p>
          <a:p>
            <a:r>
              <a:rPr lang="en-US" sz="2400" dirty="0"/>
              <a:t>Better: </a:t>
            </a:r>
            <a:r>
              <a:rPr lang="en-US" sz="2400" dirty="0">
                <a:solidFill>
                  <a:srgbClr val="FF0000"/>
                </a:solidFill>
                <a:effectLst>
                  <a:outerShdw blurRad="38100" dist="38100" dir="2700000" algn="tl">
                    <a:srgbClr val="000000">
                      <a:alpha val="43137"/>
                    </a:srgbClr>
                  </a:outerShdw>
                </a:effectLst>
              </a:rPr>
              <a:t>“For all happening and being-so is contingent.”</a:t>
            </a:r>
          </a:p>
        </p:txBody>
      </p:sp>
      <p:sp>
        <p:nvSpPr>
          <p:cNvPr id="4" name="TextBox 3">
            <a:extLst>
              <a:ext uri="{FF2B5EF4-FFF2-40B4-BE49-F238E27FC236}">
                <a16:creationId xmlns:a16="http://schemas.microsoft.com/office/drawing/2014/main" id="{0A53B33C-0716-4BF5-8819-D2FA3A56415E}"/>
              </a:ext>
            </a:extLst>
          </p:cNvPr>
          <p:cNvSpPr txBox="1"/>
          <p:nvPr/>
        </p:nvSpPr>
        <p:spPr>
          <a:xfrm rot="10800000" flipH="1" flipV="1">
            <a:off x="618836" y="2383058"/>
            <a:ext cx="7426037" cy="461665"/>
          </a:xfrm>
          <a:prstGeom prst="rect">
            <a:avLst/>
          </a:prstGeom>
          <a:solidFill>
            <a:srgbClr val="0070C0"/>
          </a:solidFill>
        </p:spPr>
        <p:txBody>
          <a:bodyPr wrap="square" rtlCol="0">
            <a:spAutoFit/>
          </a:bodyPr>
          <a:lstStyle/>
          <a:p>
            <a:r>
              <a:rPr lang="en-US" sz="2400" i="1" dirty="0">
                <a:solidFill>
                  <a:schemeClr val="bg1"/>
                </a:solidFill>
              </a:rPr>
              <a:t>“</a:t>
            </a:r>
            <a:r>
              <a:rPr lang="en-US" sz="2400" i="1" dirty="0" err="1">
                <a:solidFill>
                  <a:schemeClr val="bg1"/>
                </a:solidFill>
              </a:rPr>
              <a:t>Denn</a:t>
            </a:r>
            <a:r>
              <a:rPr lang="en-US" sz="2400" i="1" dirty="0">
                <a:solidFill>
                  <a:schemeClr val="bg1"/>
                </a:solidFill>
              </a:rPr>
              <a:t> </a:t>
            </a:r>
            <a:r>
              <a:rPr lang="en-US" sz="2400" i="1" dirty="0" err="1">
                <a:solidFill>
                  <a:schemeClr val="bg1"/>
                </a:solidFill>
              </a:rPr>
              <a:t>alles</a:t>
            </a:r>
            <a:r>
              <a:rPr lang="en-US" sz="2400" i="1" dirty="0">
                <a:solidFill>
                  <a:schemeClr val="bg1"/>
                </a:solidFill>
              </a:rPr>
              <a:t> </a:t>
            </a:r>
            <a:r>
              <a:rPr lang="en-US" sz="2400" i="1" dirty="0" err="1">
                <a:solidFill>
                  <a:schemeClr val="bg1"/>
                </a:solidFill>
              </a:rPr>
              <a:t>Geschehen</a:t>
            </a:r>
            <a:r>
              <a:rPr lang="en-US" sz="2400" i="1" dirty="0">
                <a:solidFill>
                  <a:schemeClr val="bg1"/>
                </a:solidFill>
              </a:rPr>
              <a:t> und So-Sein </a:t>
            </a:r>
            <a:r>
              <a:rPr lang="en-US" sz="2400" i="1" dirty="0" err="1">
                <a:solidFill>
                  <a:schemeClr val="bg1"/>
                </a:solidFill>
              </a:rPr>
              <a:t>ist</a:t>
            </a:r>
            <a:r>
              <a:rPr lang="en-US" sz="2400" i="1" dirty="0">
                <a:solidFill>
                  <a:schemeClr val="bg1"/>
                </a:solidFill>
              </a:rPr>
              <a:t> </a:t>
            </a:r>
            <a:r>
              <a:rPr lang="en-US" sz="2400" i="1" dirty="0" err="1">
                <a:solidFill>
                  <a:schemeClr val="bg1"/>
                </a:solidFill>
              </a:rPr>
              <a:t>zufällig</a:t>
            </a:r>
            <a:r>
              <a:rPr lang="en-US" sz="2400" i="1" dirty="0">
                <a:solidFill>
                  <a:schemeClr val="bg1"/>
                </a:solidFill>
              </a:rPr>
              <a:t>.” </a:t>
            </a:r>
            <a:r>
              <a:rPr lang="en-US" sz="2400" dirty="0">
                <a:solidFill>
                  <a:schemeClr val="bg1"/>
                </a:solidFill>
              </a:rPr>
              <a:t>(TLP, 6.41)</a:t>
            </a:r>
          </a:p>
        </p:txBody>
      </p:sp>
    </p:spTree>
    <p:extLst>
      <p:ext uri="{BB962C8B-B14F-4D97-AF65-F5344CB8AC3E}">
        <p14:creationId xmlns:p14="http://schemas.microsoft.com/office/powerpoint/2010/main" val="356611181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41CA5-0794-42B2-B021-62B52884D269}"/>
              </a:ext>
            </a:extLst>
          </p:cNvPr>
          <p:cNvSpPr txBox="1"/>
          <p:nvPr/>
        </p:nvSpPr>
        <p:spPr>
          <a:xfrm>
            <a:off x="866434" y="2173238"/>
            <a:ext cx="7411131" cy="2308324"/>
          </a:xfrm>
          <a:prstGeom prst="rect">
            <a:avLst/>
          </a:prstGeom>
          <a:solidFill>
            <a:srgbClr val="0070C0"/>
          </a:solidFill>
        </p:spPr>
        <p:txBody>
          <a:bodyPr wrap="none" rtlCol="0">
            <a:spAutoFit/>
          </a:bodyPr>
          <a:lstStyle/>
          <a:p>
            <a:pPr algn="ctr"/>
            <a:endParaRPr lang="en-US" sz="2400" dirty="0">
              <a:solidFill>
                <a:schemeClr val="bg1"/>
              </a:solidFill>
            </a:endParaRPr>
          </a:p>
          <a:p>
            <a:pPr algn="ctr"/>
            <a:r>
              <a:rPr lang="en-US" sz="2400" i="1" dirty="0">
                <a:solidFill>
                  <a:schemeClr val="bg1"/>
                </a:solidFill>
              </a:rPr>
              <a:t>“Die Welt is </a:t>
            </a:r>
            <a:r>
              <a:rPr lang="en-US" sz="2400" i="1" dirty="0" err="1">
                <a:solidFill>
                  <a:schemeClr val="bg1"/>
                </a:solidFill>
              </a:rPr>
              <a:t>alles</a:t>
            </a:r>
            <a:r>
              <a:rPr lang="en-US" sz="2400" i="1" dirty="0">
                <a:solidFill>
                  <a:schemeClr val="bg1"/>
                </a:solidFill>
              </a:rPr>
              <a:t>, was der Fall </a:t>
            </a:r>
            <a:r>
              <a:rPr lang="en-US" sz="2400" i="1" dirty="0" err="1">
                <a:solidFill>
                  <a:schemeClr val="bg1"/>
                </a:solidFill>
              </a:rPr>
              <a:t>ist</a:t>
            </a:r>
            <a:r>
              <a:rPr lang="en-US" sz="2400" i="1" dirty="0">
                <a:solidFill>
                  <a:schemeClr val="bg1"/>
                </a:solidFill>
              </a:rPr>
              <a:t>.” </a:t>
            </a:r>
            <a:r>
              <a:rPr lang="en-US" sz="2400" dirty="0">
                <a:solidFill>
                  <a:schemeClr val="bg1"/>
                </a:solidFill>
              </a:rPr>
              <a:t>(TLP 1)</a:t>
            </a:r>
          </a:p>
          <a:p>
            <a:pPr algn="ctr"/>
            <a:r>
              <a:rPr lang="en-US" sz="2400" dirty="0">
                <a:solidFill>
                  <a:schemeClr val="bg1"/>
                </a:solidFill>
              </a:rPr>
              <a:t>……………………</a:t>
            </a:r>
          </a:p>
          <a:p>
            <a:pPr algn="ctr"/>
            <a:endParaRPr lang="en-US" sz="2400" dirty="0">
              <a:solidFill>
                <a:schemeClr val="bg1"/>
              </a:solidFill>
            </a:endParaRPr>
          </a:p>
          <a:p>
            <a:pPr algn="ctr"/>
            <a:r>
              <a:rPr lang="en-US" sz="2400" i="1" dirty="0">
                <a:solidFill>
                  <a:schemeClr val="bg1"/>
                </a:solidFill>
              </a:rPr>
              <a:t>“</a:t>
            </a:r>
            <a:r>
              <a:rPr lang="en-US" sz="2400" i="1" dirty="0" err="1">
                <a:solidFill>
                  <a:schemeClr val="bg1"/>
                </a:solidFill>
              </a:rPr>
              <a:t>Denn</a:t>
            </a:r>
            <a:r>
              <a:rPr lang="en-US" sz="2400" i="1" dirty="0">
                <a:solidFill>
                  <a:schemeClr val="bg1"/>
                </a:solidFill>
              </a:rPr>
              <a:t> </a:t>
            </a:r>
            <a:r>
              <a:rPr lang="en-US" sz="2400" i="1" dirty="0" err="1">
                <a:solidFill>
                  <a:schemeClr val="bg1"/>
                </a:solidFill>
              </a:rPr>
              <a:t>alles</a:t>
            </a:r>
            <a:r>
              <a:rPr lang="en-US" sz="2400" i="1" dirty="0">
                <a:solidFill>
                  <a:schemeClr val="bg1"/>
                </a:solidFill>
              </a:rPr>
              <a:t> </a:t>
            </a:r>
            <a:r>
              <a:rPr lang="en-US" sz="2400" i="1" dirty="0" err="1">
                <a:solidFill>
                  <a:schemeClr val="bg1"/>
                </a:solidFill>
              </a:rPr>
              <a:t>Geschehen</a:t>
            </a:r>
            <a:r>
              <a:rPr lang="en-US" sz="2400" i="1" dirty="0">
                <a:solidFill>
                  <a:schemeClr val="bg1"/>
                </a:solidFill>
              </a:rPr>
              <a:t> und So-Sein </a:t>
            </a:r>
            <a:r>
              <a:rPr lang="en-US" sz="2400" i="1" dirty="0" err="1">
                <a:solidFill>
                  <a:schemeClr val="bg1"/>
                </a:solidFill>
              </a:rPr>
              <a:t>ist</a:t>
            </a:r>
            <a:r>
              <a:rPr lang="en-US" sz="2400" i="1" dirty="0">
                <a:solidFill>
                  <a:schemeClr val="bg1"/>
                </a:solidFill>
              </a:rPr>
              <a:t> </a:t>
            </a:r>
            <a:r>
              <a:rPr lang="en-US" sz="2400" i="1" dirty="0" err="1">
                <a:solidFill>
                  <a:schemeClr val="bg1"/>
                </a:solidFill>
              </a:rPr>
              <a:t>zufällig</a:t>
            </a:r>
            <a:r>
              <a:rPr lang="en-US" sz="2400" i="1" dirty="0">
                <a:solidFill>
                  <a:schemeClr val="bg1"/>
                </a:solidFill>
              </a:rPr>
              <a:t>.” </a:t>
            </a:r>
            <a:r>
              <a:rPr lang="en-US" sz="2400" dirty="0">
                <a:solidFill>
                  <a:schemeClr val="bg1"/>
                </a:solidFill>
              </a:rPr>
              <a:t>(TLP 6.41)</a:t>
            </a:r>
          </a:p>
          <a:p>
            <a:pPr algn="ctr"/>
            <a:endParaRPr lang="en-US" sz="2400" dirty="0">
              <a:solidFill>
                <a:schemeClr val="bg1"/>
              </a:solidFill>
            </a:endParaRPr>
          </a:p>
        </p:txBody>
      </p:sp>
    </p:spTree>
    <p:extLst>
      <p:ext uri="{BB962C8B-B14F-4D97-AF65-F5344CB8AC3E}">
        <p14:creationId xmlns:p14="http://schemas.microsoft.com/office/powerpoint/2010/main" val="3569234622"/>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F3B597-181A-401D-8D95-A3525AA8B93F}"/>
              </a:ext>
            </a:extLst>
          </p:cNvPr>
          <p:cNvSpPr txBox="1"/>
          <p:nvPr/>
        </p:nvSpPr>
        <p:spPr>
          <a:xfrm>
            <a:off x="692728" y="1098589"/>
            <a:ext cx="7758545" cy="4893647"/>
          </a:xfrm>
          <a:prstGeom prst="rect">
            <a:avLst/>
          </a:prstGeom>
          <a:noFill/>
        </p:spPr>
        <p:txBody>
          <a:bodyPr wrap="square" rtlCol="0">
            <a:spAutoFit/>
          </a:bodyPr>
          <a:lstStyle/>
          <a:p>
            <a:r>
              <a:rPr lang="en-US" sz="2400" dirty="0"/>
              <a:t>I begin my discussion by looking once more at the first sentence of the </a:t>
            </a:r>
            <a:r>
              <a:rPr lang="en-US" sz="2400" i="1" dirty="0"/>
              <a:t>Tractatus </a:t>
            </a:r>
            <a:r>
              <a:rPr lang="en-US" sz="2400" dirty="0"/>
              <a:t>and reflecting specifically on the subject-term of that sentence.</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My intention is to understand the </a:t>
            </a:r>
            <a:r>
              <a:rPr lang="en-US" sz="2400" dirty="0" err="1"/>
              <a:t>Tractatus</a:t>
            </a:r>
            <a:r>
              <a:rPr lang="en-US" sz="2400" dirty="0"/>
              <a:t> as being significantly  a treatise about the world – not just a work on logic, language, or meaning or the nature of facts and objects.</a:t>
            </a:r>
            <a:endParaRPr lang="en-US" dirty="0"/>
          </a:p>
        </p:txBody>
      </p:sp>
      <p:sp>
        <p:nvSpPr>
          <p:cNvPr id="7" name="TextBox 6">
            <a:extLst>
              <a:ext uri="{FF2B5EF4-FFF2-40B4-BE49-F238E27FC236}">
                <a16:creationId xmlns:a16="http://schemas.microsoft.com/office/drawing/2014/main" id="{59977791-AA03-44A5-8AC3-616B6B4C8338}"/>
              </a:ext>
            </a:extLst>
          </p:cNvPr>
          <p:cNvSpPr txBox="1"/>
          <p:nvPr/>
        </p:nvSpPr>
        <p:spPr>
          <a:xfrm>
            <a:off x="692727" y="2370261"/>
            <a:ext cx="7518398" cy="1815882"/>
          </a:xfrm>
          <a:prstGeom prst="rect">
            <a:avLst/>
          </a:prstGeom>
          <a:solidFill>
            <a:schemeClr val="accent1"/>
          </a:solidFill>
        </p:spPr>
        <p:txBody>
          <a:bodyPr wrap="square" rtlCol="0">
            <a:spAutoFit/>
          </a:bodyPr>
          <a:lstStyle/>
          <a:p>
            <a:pPr algn="ctr"/>
            <a:endParaRPr lang="en-US" sz="2400" dirty="0"/>
          </a:p>
          <a:p>
            <a:pPr algn="ctr"/>
            <a:r>
              <a:rPr lang="en-US" sz="2400" dirty="0">
                <a:solidFill>
                  <a:schemeClr val="bg1"/>
                </a:solidFill>
              </a:rPr>
              <a:t>“The world is everything that is the case.” (TLP, 1)</a:t>
            </a:r>
          </a:p>
          <a:p>
            <a:pPr algn="ctr"/>
            <a:endParaRPr lang="en-US" sz="2400" dirty="0">
              <a:solidFill>
                <a:schemeClr val="bg1"/>
              </a:solidFill>
            </a:endParaRPr>
          </a:p>
          <a:p>
            <a:pPr algn="ctr"/>
            <a:r>
              <a:rPr lang="en-US" sz="2400" i="1" dirty="0">
                <a:solidFill>
                  <a:schemeClr val="bg1"/>
                </a:solidFill>
              </a:rPr>
              <a:t>“Die Welt </a:t>
            </a:r>
            <a:r>
              <a:rPr lang="en-US" sz="2400" i="1" dirty="0" err="1">
                <a:solidFill>
                  <a:schemeClr val="bg1"/>
                </a:solidFill>
              </a:rPr>
              <a:t>ist</a:t>
            </a:r>
            <a:r>
              <a:rPr lang="en-US" sz="2400" i="1" dirty="0">
                <a:solidFill>
                  <a:schemeClr val="bg1"/>
                </a:solidFill>
              </a:rPr>
              <a:t> </a:t>
            </a:r>
            <a:r>
              <a:rPr lang="en-US" sz="2400" i="1" dirty="0" err="1">
                <a:solidFill>
                  <a:schemeClr val="bg1"/>
                </a:solidFill>
              </a:rPr>
              <a:t>alles</a:t>
            </a:r>
            <a:r>
              <a:rPr lang="en-US" sz="2400" i="1" dirty="0">
                <a:solidFill>
                  <a:schemeClr val="bg1"/>
                </a:solidFill>
              </a:rPr>
              <a:t>, was der Fall </a:t>
            </a:r>
            <a:r>
              <a:rPr lang="en-US" sz="2400" i="1" dirty="0" err="1">
                <a:solidFill>
                  <a:schemeClr val="bg1"/>
                </a:solidFill>
              </a:rPr>
              <a:t>ist</a:t>
            </a:r>
            <a:r>
              <a:rPr lang="en-US" sz="2400" i="1" dirty="0">
                <a:solidFill>
                  <a:schemeClr val="bg1"/>
                </a:solidFill>
              </a:rPr>
              <a:t>.”</a:t>
            </a:r>
          </a:p>
          <a:p>
            <a:pPr algn="ctr"/>
            <a:endParaRPr lang="en-US" sz="1600" dirty="0">
              <a:solidFill>
                <a:srgbClr val="0070C0"/>
              </a:solidFill>
            </a:endParaRPr>
          </a:p>
        </p:txBody>
      </p:sp>
    </p:spTree>
    <p:extLst>
      <p:ext uri="{BB962C8B-B14F-4D97-AF65-F5344CB8AC3E}">
        <p14:creationId xmlns:p14="http://schemas.microsoft.com/office/powerpoint/2010/main" val="259231160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27A8F1-E2E0-48F3-BA0B-AA6F50FD1F51}"/>
              </a:ext>
            </a:extLst>
          </p:cNvPr>
          <p:cNvSpPr txBox="1"/>
          <p:nvPr/>
        </p:nvSpPr>
        <p:spPr>
          <a:xfrm>
            <a:off x="581891" y="1536174"/>
            <a:ext cx="7980218" cy="3785652"/>
          </a:xfrm>
          <a:prstGeom prst="rect">
            <a:avLst/>
          </a:prstGeom>
          <a:noFill/>
        </p:spPr>
        <p:txBody>
          <a:bodyPr wrap="square" rtlCol="0">
            <a:spAutoFit/>
          </a:bodyPr>
          <a:lstStyle/>
          <a:p>
            <a:r>
              <a:rPr lang="en-US" sz="2400" dirty="0"/>
              <a:t>The contingency of the world has profound consequences for Wittgenstein.</a:t>
            </a:r>
          </a:p>
          <a:p>
            <a:endParaRPr lang="en-US" sz="2400" dirty="0"/>
          </a:p>
          <a:p>
            <a:r>
              <a:rPr lang="en-US" sz="2400" dirty="0"/>
              <a:t>It means for him that there cannot be any value </a:t>
            </a:r>
            <a:r>
              <a:rPr lang="en-US" sz="2400" b="1" dirty="0"/>
              <a:t>in</a:t>
            </a:r>
            <a:r>
              <a:rPr lang="en-US" sz="2400" dirty="0"/>
              <a:t> the world since, according to him, values cannot be contingent. That is also why there cannot be any ethical propositions. </a:t>
            </a:r>
          </a:p>
          <a:p>
            <a:endParaRPr lang="en-US" sz="2400" dirty="0"/>
          </a:p>
          <a:p>
            <a:r>
              <a:rPr lang="en-US" sz="2400" dirty="0"/>
              <a:t>Value is found rather in our seeing or experiencing the world, in the attitude we have to it.</a:t>
            </a:r>
          </a:p>
          <a:p>
            <a:endParaRPr lang="en-US" sz="2400" dirty="0"/>
          </a:p>
        </p:txBody>
      </p:sp>
    </p:spTree>
    <p:extLst>
      <p:ext uri="{BB962C8B-B14F-4D97-AF65-F5344CB8AC3E}">
        <p14:creationId xmlns:p14="http://schemas.microsoft.com/office/powerpoint/2010/main" val="3408095445"/>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4C0784-374F-4A5F-BF3C-6D36C5B43CBA}"/>
              </a:ext>
            </a:extLst>
          </p:cNvPr>
          <p:cNvSpPr txBox="1"/>
          <p:nvPr/>
        </p:nvSpPr>
        <p:spPr>
          <a:xfrm>
            <a:off x="646546" y="1536174"/>
            <a:ext cx="7656945" cy="4154984"/>
          </a:xfrm>
          <a:prstGeom prst="rect">
            <a:avLst/>
          </a:prstGeom>
          <a:noFill/>
        </p:spPr>
        <p:txBody>
          <a:bodyPr wrap="square" rtlCol="0">
            <a:spAutoFit/>
          </a:bodyPr>
          <a:lstStyle/>
          <a:p>
            <a:r>
              <a:rPr lang="en-US" sz="2400" dirty="0"/>
              <a:t>Wittgenstein reformulates this view in his 1929 “Lecture on Ethics” which abstains likewise from advancing moral rules.</a:t>
            </a:r>
          </a:p>
          <a:p>
            <a:endParaRPr lang="en-US" sz="2400" dirty="0"/>
          </a:p>
          <a:p>
            <a:r>
              <a:rPr lang="en-US" sz="2400" dirty="0"/>
              <a:t>Instead, he speaks in this lecture of three fundamental ethical experiences, three attitudes towards the world and oneself:</a:t>
            </a:r>
          </a:p>
          <a:p>
            <a:endParaRPr lang="en-US" sz="2400" dirty="0"/>
          </a:p>
          <a:p>
            <a:pPr marL="285750" indent="-285750">
              <a:buFont typeface="Arial" panose="020B0604020202020204" pitchFamily="34" charset="0"/>
              <a:buChar char="•"/>
            </a:pPr>
            <a:r>
              <a:rPr lang="en-US" sz="2400" dirty="0"/>
              <a:t>A sense of wonder that there is something rather than nothing.</a:t>
            </a:r>
          </a:p>
          <a:p>
            <a:pPr marL="285750" indent="-285750">
              <a:buFont typeface="Arial" panose="020B0604020202020204" pitchFamily="34" charset="0"/>
              <a:buChar char="•"/>
            </a:pPr>
            <a:r>
              <a:rPr lang="en-US" sz="2400" dirty="0"/>
              <a:t>A sense of feeling guilty whatever one has done.</a:t>
            </a:r>
          </a:p>
          <a:p>
            <a:pPr marL="285750" indent="-285750">
              <a:buFont typeface="Arial" panose="020B0604020202020204" pitchFamily="34" charset="0"/>
              <a:buChar char="•"/>
            </a:pPr>
            <a:r>
              <a:rPr lang="en-US" sz="2400" dirty="0"/>
              <a:t>A sense of feeling safe whatever happens.</a:t>
            </a:r>
          </a:p>
        </p:txBody>
      </p:sp>
    </p:spTree>
    <p:extLst>
      <p:ext uri="{BB962C8B-B14F-4D97-AF65-F5344CB8AC3E}">
        <p14:creationId xmlns:p14="http://schemas.microsoft.com/office/powerpoint/2010/main" val="3534419077"/>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FC9706-7D2F-47DD-AB54-F3289A110EBA}"/>
              </a:ext>
            </a:extLst>
          </p:cNvPr>
          <p:cNvSpPr txBox="1"/>
          <p:nvPr/>
        </p:nvSpPr>
        <p:spPr>
          <a:xfrm>
            <a:off x="591129" y="797510"/>
            <a:ext cx="7601526" cy="5632311"/>
          </a:xfrm>
          <a:prstGeom prst="rect">
            <a:avLst/>
          </a:prstGeom>
          <a:noFill/>
        </p:spPr>
        <p:txBody>
          <a:bodyPr wrap="square" rtlCol="0">
            <a:spAutoFit/>
          </a:bodyPr>
          <a:lstStyle/>
          <a:p>
            <a:r>
              <a:rPr lang="en-US" sz="2400" dirty="0"/>
              <a:t>These three “ethical” experiences transpose, in fact, three fundamental Christian beliefs:</a:t>
            </a:r>
          </a:p>
          <a:p>
            <a:endParaRPr lang="en-US" sz="2400" dirty="0"/>
          </a:p>
          <a:p>
            <a:pPr marL="285750" indent="-285750">
              <a:buFont typeface="Arial" panose="020B0604020202020204" pitchFamily="34" charset="0"/>
              <a:buChar char="•"/>
            </a:pPr>
            <a:r>
              <a:rPr lang="en-US" sz="2400" dirty="0"/>
              <a:t>The miracle of the divine creation of the world out of nothing.</a:t>
            </a:r>
          </a:p>
          <a:p>
            <a:pPr marL="285750" indent="-285750">
              <a:buFont typeface="Arial" panose="020B0604020202020204" pitchFamily="34" charset="0"/>
              <a:buChar char="•"/>
            </a:pPr>
            <a:r>
              <a:rPr lang="en-US" sz="2400" dirty="0"/>
              <a:t>Original sin as the fundamental condition of human life.</a:t>
            </a:r>
          </a:p>
          <a:p>
            <a:pPr marL="285750" indent="-285750">
              <a:buFont typeface="Arial" panose="020B0604020202020204" pitchFamily="34" charset="0"/>
              <a:buChar char="•"/>
            </a:pPr>
            <a:r>
              <a:rPr lang="en-US" sz="2400" dirty="0"/>
              <a:t>Salvation: “I know that my redeemer </a:t>
            </a:r>
            <a:r>
              <a:rPr lang="en-US" sz="2400" dirty="0" err="1"/>
              <a:t>liveth</a:t>
            </a:r>
            <a:r>
              <a:rPr lang="en-US" sz="2400" dirty="0"/>
              <a:t>.”</a:t>
            </a:r>
          </a:p>
          <a:p>
            <a:endParaRPr lang="en-US" sz="2400" dirty="0"/>
          </a:p>
          <a:p>
            <a:r>
              <a:rPr lang="en-US" sz="2400" dirty="0"/>
              <a:t>By contrast, Schopenhauer’s fundamental ethical experience is an adaptation of the Buddhist belief in the unity of all suffering beings. (“I am Thou.”)  </a:t>
            </a:r>
          </a:p>
          <a:p>
            <a:endParaRPr lang="en-US" sz="2400" dirty="0"/>
          </a:p>
          <a:p>
            <a:r>
              <a:rPr lang="en-US" sz="2400" dirty="0"/>
              <a:t>In this we find perhaps the most revealing difference between Wittgenstein and Schopenhauer.</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533530824"/>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7B75CE-375F-4479-9B20-F071FF188192}"/>
              </a:ext>
            </a:extLst>
          </p:cNvPr>
          <p:cNvSpPr txBox="1"/>
          <p:nvPr/>
        </p:nvSpPr>
        <p:spPr>
          <a:xfrm>
            <a:off x="895927" y="1536435"/>
            <a:ext cx="7352146" cy="4154984"/>
          </a:xfrm>
          <a:prstGeom prst="rect">
            <a:avLst/>
          </a:prstGeom>
          <a:noFill/>
        </p:spPr>
        <p:txBody>
          <a:bodyPr wrap="square" rtlCol="0">
            <a:spAutoFit/>
          </a:bodyPr>
          <a:lstStyle/>
          <a:p>
            <a:r>
              <a:rPr lang="en-US" sz="2400" dirty="0"/>
              <a:t>Far from confining himself to a narrow philosophical focus on particulars, Wittgenstein insists both in the </a:t>
            </a:r>
            <a:r>
              <a:rPr lang="en-US" sz="2400" i="1" dirty="0" err="1"/>
              <a:t>Tractatus</a:t>
            </a:r>
            <a:r>
              <a:rPr lang="en-US" sz="2400" i="1" dirty="0"/>
              <a:t> </a:t>
            </a:r>
            <a:r>
              <a:rPr lang="en-US" sz="2400" dirty="0"/>
              <a:t>and in the “Lecture on Ethics” on what we might call a holistic conception of ethics.</a:t>
            </a:r>
          </a:p>
          <a:p>
            <a:endParaRPr lang="en-US" sz="2400" dirty="0"/>
          </a:p>
          <a:p>
            <a:r>
              <a:rPr lang="en-US" sz="2400" dirty="0"/>
              <a:t>He wants us to reflect on how we come to our picture of the world and how that pictures structures both our theoretical beliefs and our practical commitments.</a:t>
            </a:r>
          </a:p>
          <a:p>
            <a:endParaRPr lang="en-US" sz="2400" dirty="0"/>
          </a:p>
          <a:p>
            <a:r>
              <a:rPr lang="en-US" sz="2400" dirty="0"/>
              <a:t>He writes characteristically in his wartime notebook of 1916:</a:t>
            </a:r>
          </a:p>
        </p:txBody>
      </p:sp>
    </p:spTree>
    <p:extLst>
      <p:ext uri="{BB962C8B-B14F-4D97-AF65-F5344CB8AC3E}">
        <p14:creationId xmlns:p14="http://schemas.microsoft.com/office/powerpoint/2010/main" val="340326523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10313D-CE0E-44E3-85E9-56EF274B9C81}"/>
              </a:ext>
            </a:extLst>
          </p:cNvPr>
          <p:cNvSpPr txBox="1"/>
          <p:nvPr/>
        </p:nvSpPr>
        <p:spPr>
          <a:xfrm>
            <a:off x="808182" y="1237477"/>
            <a:ext cx="7527636" cy="2308324"/>
          </a:xfrm>
          <a:prstGeom prst="rect">
            <a:avLst/>
          </a:prstGeom>
          <a:solidFill>
            <a:schemeClr val="accent1"/>
          </a:solidFill>
        </p:spPr>
        <p:txBody>
          <a:bodyPr wrap="square" rtlCol="0">
            <a:spAutoFit/>
          </a:bodyPr>
          <a:lstStyle/>
          <a:p>
            <a:r>
              <a:rPr lang="en-US" sz="2400" dirty="0">
                <a:solidFill>
                  <a:schemeClr val="bg1"/>
                </a:solidFill>
              </a:rPr>
              <a:t>“This is the way I have travelled: Idealism singles men out from the world as unique, solipsism singles me out alone, and at last I see that I too belong with the rest of the world, and so on the one side </a:t>
            </a:r>
            <a:r>
              <a:rPr lang="en-US" sz="2400" i="1" dirty="0">
                <a:solidFill>
                  <a:schemeClr val="bg1"/>
                </a:solidFill>
              </a:rPr>
              <a:t>nothing</a:t>
            </a:r>
            <a:r>
              <a:rPr lang="en-US" sz="2400" dirty="0">
                <a:solidFill>
                  <a:schemeClr val="bg1"/>
                </a:solidFill>
              </a:rPr>
              <a:t> is left over, and on the other side, as unique, </a:t>
            </a:r>
            <a:r>
              <a:rPr lang="en-US" sz="2400" i="1" dirty="0">
                <a:solidFill>
                  <a:schemeClr val="bg1"/>
                </a:solidFill>
              </a:rPr>
              <a:t>the world</a:t>
            </a:r>
            <a:r>
              <a:rPr lang="en-US" sz="2400" dirty="0">
                <a:solidFill>
                  <a:schemeClr val="bg1"/>
                </a:solidFill>
              </a:rPr>
              <a:t>. In this way idealism leads to realism if it is strictly though through.” (17.10,16)</a:t>
            </a:r>
          </a:p>
        </p:txBody>
      </p:sp>
      <p:sp>
        <p:nvSpPr>
          <p:cNvPr id="3" name="TextBox 2">
            <a:extLst>
              <a:ext uri="{FF2B5EF4-FFF2-40B4-BE49-F238E27FC236}">
                <a16:creationId xmlns:a16="http://schemas.microsoft.com/office/drawing/2014/main" id="{8718C9B6-AD88-4EBC-AEFF-CD8E26EE5136}"/>
              </a:ext>
            </a:extLst>
          </p:cNvPr>
          <p:cNvSpPr txBox="1"/>
          <p:nvPr/>
        </p:nvSpPr>
        <p:spPr>
          <a:xfrm>
            <a:off x="808182" y="3793001"/>
            <a:ext cx="7421418" cy="2308324"/>
          </a:xfrm>
          <a:prstGeom prst="rect">
            <a:avLst/>
          </a:prstGeom>
          <a:noFill/>
        </p:spPr>
        <p:txBody>
          <a:bodyPr wrap="square" rtlCol="0">
            <a:spAutoFit/>
          </a:bodyPr>
          <a:lstStyle/>
          <a:p>
            <a:r>
              <a:rPr lang="en-US" sz="2400" dirty="0"/>
              <a:t>The remark is usually taken to refer to matters of epistemology and ontology, but we can also read it as referring to ethical concerns.</a:t>
            </a:r>
          </a:p>
          <a:p>
            <a:endParaRPr lang="en-US" sz="2400" dirty="0"/>
          </a:p>
          <a:p>
            <a:r>
              <a:rPr lang="en-US" sz="2400" dirty="0"/>
              <a:t>It occurs, in fact, in Wittgenstein’s </a:t>
            </a:r>
            <a:r>
              <a:rPr lang="en-US" sz="2400" i="1" dirty="0"/>
              <a:t>Notebooks</a:t>
            </a:r>
            <a:r>
              <a:rPr lang="en-US" sz="2400" dirty="0"/>
              <a:t> at a time when he is deeply engaged in ethical questions.</a:t>
            </a:r>
          </a:p>
        </p:txBody>
      </p:sp>
    </p:spTree>
    <p:extLst>
      <p:ext uri="{BB962C8B-B14F-4D97-AF65-F5344CB8AC3E}">
        <p14:creationId xmlns:p14="http://schemas.microsoft.com/office/powerpoint/2010/main" val="309204544"/>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724D78-B7CC-4F08-A174-4FF8B4D42EFD}"/>
              </a:ext>
            </a:extLst>
          </p:cNvPr>
          <p:cNvSpPr txBox="1"/>
          <p:nvPr/>
        </p:nvSpPr>
        <p:spPr>
          <a:xfrm>
            <a:off x="528438" y="982176"/>
            <a:ext cx="7878618" cy="5262979"/>
          </a:xfrm>
          <a:prstGeom prst="rect">
            <a:avLst/>
          </a:prstGeom>
          <a:noFill/>
        </p:spPr>
        <p:txBody>
          <a:bodyPr wrap="square" rtlCol="0">
            <a:spAutoFit/>
          </a:bodyPr>
          <a:lstStyle/>
          <a:p>
            <a:r>
              <a:rPr lang="en-US" sz="2400" dirty="0"/>
              <a:t>Our concern in ethics is most commonly with interpersonal relations.</a:t>
            </a:r>
          </a:p>
          <a:p>
            <a:endParaRPr lang="en-US" sz="2400" dirty="0"/>
          </a:p>
          <a:p>
            <a:r>
              <a:rPr lang="en-US" sz="2400" dirty="0"/>
              <a:t>More broadly, we can distinguish three traditional aspects of ethics:</a:t>
            </a:r>
          </a:p>
          <a:p>
            <a:endParaRPr lang="en-US" sz="2400" dirty="0"/>
          </a:p>
          <a:p>
            <a:pPr marL="342900" indent="-342900">
              <a:buFont typeface="Arial" panose="020B0604020202020204" pitchFamily="34" charset="0"/>
              <a:buChar char="•"/>
            </a:pPr>
            <a:r>
              <a:rPr lang="en-US" sz="2400" dirty="0"/>
              <a:t>An ethics of the care of the self (Confucian and Aristotelian virtue ethics)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An ethics of interpersonal relations (the Mosaic Law, the Kantian categorical imperative)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social and political ethics (Plato, Aristotle, and Rawls on social justice)</a:t>
            </a:r>
          </a:p>
        </p:txBody>
      </p:sp>
    </p:spTree>
    <p:extLst>
      <p:ext uri="{BB962C8B-B14F-4D97-AF65-F5344CB8AC3E}">
        <p14:creationId xmlns:p14="http://schemas.microsoft.com/office/powerpoint/2010/main" val="125232019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1AB18-A39B-405E-8DD9-117736553BED}"/>
              </a:ext>
            </a:extLst>
          </p:cNvPr>
          <p:cNvSpPr txBox="1"/>
          <p:nvPr/>
        </p:nvSpPr>
        <p:spPr>
          <a:xfrm>
            <a:off x="646545" y="1213008"/>
            <a:ext cx="7884611" cy="4524315"/>
          </a:xfrm>
          <a:prstGeom prst="rect">
            <a:avLst/>
          </a:prstGeom>
          <a:noFill/>
        </p:spPr>
        <p:txBody>
          <a:bodyPr wrap="square" rtlCol="0">
            <a:spAutoFit/>
          </a:bodyPr>
          <a:lstStyle/>
          <a:p>
            <a:r>
              <a:rPr lang="en-US" sz="2400" dirty="0"/>
              <a:t>But we need, in addition, to attend to a fourth aspect.</a:t>
            </a:r>
          </a:p>
          <a:p>
            <a:endParaRPr lang="en-US" sz="2400" dirty="0"/>
          </a:p>
          <a:p>
            <a:pPr marL="285750" indent="-285750">
              <a:buFont typeface="Arial" panose="020B0604020202020204" pitchFamily="34" charset="0"/>
              <a:buChar char="•"/>
            </a:pPr>
            <a:r>
              <a:rPr lang="en-US" sz="2400" dirty="0"/>
              <a:t>A world ethics concerned with our relation to the world as a whole.</a:t>
            </a:r>
          </a:p>
          <a:p>
            <a:endParaRPr lang="en-US" sz="2400" dirty="0"/>
          </a:p>
          <a:p>
            <a:r>
              <a:rPr lang="en-US" sz="2400" dirty="0"/>
              <a:t>Wittgenstein, in conjunction Schopenhauer, shows us that ethics in its broadest sense calls for philosophical reflection on the world, on how we see the world, on what picture we have of it and of our place in it.</a:t>
            </a:r>
          </a:p>
          <a:p>
            <a:endParaRPr lang="en-US" sz="2400" dirty="0"/>
          </a:p>
          <a:p>
            <a:r>
              <a:rPr lang="en-US" sz="2400" dirty="0"/>
              <a:t>It is in such terms that, among other things, an environmental ethics needs to be understood.  </a:t>
            </a:r>
          </a:p>
        </p:txBody>
      </p:sp>
    </p:spTree>
    <p:extLst>
      <p:ext uri="{BB962C8B-B14F-4D97-AF65-F5344CB8AC3E}">
        <p14:creationId xmlns:p14="http://schemas.microsoft.com/office/powerpoint/2010/main" val="2444760325"/>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rgbClr val="07497F"/>
            </a:gs>
            <a:gs pos="49000">
              <a:schemeClr val="accent1">
                <a:lumMod val="45000"/>
                <a:lumOff val="55000"/>
              </a:schemeClr>
            </a:gs>
            <a:gs pos="74000">
              <a:srgbClr val="002060"/>
            </a:gs>
            <a:gs pos="59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useBgFill="1">
        <p:nvSpPr>
          <p:cNvPr id="2" name="TextBox 1">
            <a:extLst>
              <a:ext uri="{FF2B5EF4-FFF2-40B4-BE49-F238E27FC236}">
                <a16:creationId xmlns:a16="http://schemas.microsoft.com/office/drawing/2014/main" id="{AFFBE80D-DFAB-4754-BF41-9FFACA0276AD}"/>
              </a:ext>
            </a:extLst>
          </p:cNvPr>
          <p:cNvSpPr txBox="1"/>
          <p:nvPr/>
        </p:nvSpPr>
        <p:spPr>
          <a:xfrm>
            <a:off x="590333" y="3805313"/>
            <a:ext cx="8186857" cy="1261884"/>
          </a:xfrm>
          <a:prstGeom prst="rect">
            <a:avLst/>
          </a:prstGeom>
        </p:spPr>
        <p:txBody>
          <a:bodyPr wrap="none" rtlCol="0">
            <a:spAutoFit/>
          </a:bodyPr>
          <a:lstStyle/>
          <a:p>
            <a:r>
              <a:rPr lang="en-US" sz="3600" b="1" dirty="0">
                <a:solidFill>
                  <a:srgbClr val="FFFF00"/>
                </a:solidFill>
                <a:latin typeface="Bradley Hand ITC" panose="03070402050302030203" pitchFamily="66" charset="0"/>
              </a:rPr>
              <a:t>“Light dawns gradually over the whole.”</a:t>
            </a:r>
          </a:p>
          <a:p>
            <a:r>
              <a:rPr lang="en-US" sz="4000" b="1" dirty="0">
                <a:latin typeface="Bradley Hand ITC" panose="03070402050302030203" pitchFamily="66" charset="0"/>
              </a:rPr>
              <a:t>                                              </a:t>
            </a:r>
            <a:r>
              <a:rPr lang="en-US" sz="2000" b="1" dirty="0">
                <a:solidFill>
                  <a:schemeClr val="bg1"/>
                </a:solidFill>
              </a:rPr>
              <a:t>On Certainty, 141</a:t>
            </a:r>
            <a:endParaRPr lang="en-US" sz="4000" b="1" dirty="0">
              <a:solidFill>
                <a:schemeClr val="bg1"/>
              </a:solidFill>
            </a:endParaRPr>
          </a:p>
        </p:txBody>
      </p:sp>
      <p:sp>
        <p:nvSpPr>
          <p:cNvPr id="3" name="TextBox 2">
            <a:extLst>
              <a:ext uri="{FF2B5EF4-FFF2-40B4-BE49-F238E27FC236}">
                <a16:creationId xmlns:a16="http://schemas.microsoft.com/office/drawing/2014/main" id="{F0D3F3B6-F723-4808-8744-51BB81D6C4CC}"/>
              </a:ext>
            </a:extLst>
          </p:cNvPr>
          <p:cNvSpPr txBox="1"/>
          <p:nvPr/>
        </p:nvSpPr>
        <p:spPr>
          <a:xfrm>
            <a:off x="590333" y="1702340"/>
            <a:ext cx="8190063" cy="1261884"/>
          </a:xfrm>
          <a:prstGeom prst="rect">
            <a:avLst/>
          </a:prstGeom>
          <a:noFill/>
        </p:spPr>
        <p:txBody>
          <a:bodyPr wrap="none" rtlCol="0">
            <a:spAutoFit/>
          </a:bodyPr>
          <a:lstStyle/>
          <a:p>
            <a:r>
              <a:rPr lang="en-US" sz="3600" b="1" dirty="0">
                <a:solidFill>
                  <a:srgbClr val="FFFF00"/>
                </a:solidFill>
                <a:latin typeface="Bradley Hand ITC" panose="03070402050302030203" pitchFamily="66" charset="0"/>
              </a:rPr>
              <a:t>“The world is everything that is the case.”</a:t>
            </a:r>
          </a:p>
          <a:p>
            <a:endParaRPr lang="en-US" sz="2000" dirty="0">
              <a:latin typeface="Bradley Hand ITC" panose="03070402050302030203" pitchFamily="66" charset="0"/>
            </a:endParaRPr>
          </a:p>
          <a:p>
            <a:r>
              <a:rPr lang="en-US" sz="2000" dirty="0">
                <a:latin typeface="Bradley Hand ITC" panose="03070402050302030203" pitchFamily="66" charset="0"/>
              </a:rPr>
              <a:t>                                                                                            </a:t>
            </a:r>
            <a:r>
              <a:rPr lang="en-US" sz="2000" b="1" dirty="0">
                <a:latin typeface="Bradley Hand ITC" panose="03070402050302030203" pitchFamily="66" charset="0"/>
              </a:rPr>
              <a:t>   </a:t>
            </a:r>
            <a:r>
              <a:rPr lang="en-US" sz="2000" b="1" dirty="0" err="1">
                <a:solidFill>
                  <a:schemeClr val="bg1"/>
                </a:solidFill>
              </a:rPr>
              <a:t>Tractatus</a:t>
            </a:r>
            <a:r>
              <a:rPr lang="en-US" sz="2000" b="1" dirty="0">
                <a:solidFill>
                  <a:schemeClr val="bg1"/>
                </a:solidFill>
              </a:rPr>
              <a:t>, 1</a:t>
            </a:r>
          </a:p>
        </p:txBody>
      </p:sp>
    </p:spTree>
    <p:extLst>
      <p:ext uri="{BB962C8B-B14F-4D97-AF65-F5344CB8AC3E}">
        <p14:creationId xmlns:p14="http://schemas.microsoft.com/office/powerpoint/2010/main" val="2111945483"/>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AF3EE9-70E9-4D6A-BA08-C4E307592859}"/>
              </a:ext>
            </a:extLst>
          </p:cNvPr>
          <p:cNvSpPr txBox="1"/>
          <p:nvPr/>
        </p:nvSpPr>
        <p:spPr>
          <a:xfrm>
            <a:off x="729673" y="1448306"/>
            <a:ext cx="7684654" cy="4154984"/>
          </a:xfrm>
          <a:prstGeom prst="rect">
            <a:avLst/>
          </a:prstGeom>
          <a:noFill/>
        </p:spPr>
        <p:txBody>
          <a:bodyPr wrap="square" rtlCol="0">
            <a:spAutoFit/>
          </a:bodyPr>
          <a:lstStyle/>
          <a:p>
            <a:r>
              <a:rPr lang="en-US" sz="2400" dirty="0"/>
              <a:t>The term “world” occurs, in fact, 43 times in the </a:t>
            </a:r>
            <a:r>
              <a:rPr lang="en-US" sz="2400" i="1" dirty="0" err="1"/>
              <a:t>Tractatus</a:t>
            </a:r>
            <a:r>
              <a:rPr lang="en-US" sz="2400" i="1" dirty="0"/>
              <a:t> – </a:t>
            </a:r>
            <a:r>
              <a:rPr lang="en-US" sz="2400" dirty="0"/>
              <a:t>which is a remarkable number given the shortness of the work.</a:t>
            </a:r>
          </a:p>
          <a:p>
            <a:endParaRPr lang="en-US" sz="2400" dirty="0"/>
          </a:p>
          <a:p>
            <a:r>
              <a:rPr lang="en-US" sz="2400" dirty="0"/>
              <a:t>Wittgenstein had also already talked repeatedly about the world in his </a:t>
            </a:r>
            <a:r>
              <a:rPr lang="en-US" sz="2400" i="1" dirty="0"/>
              <a:t>Notebooks </a:t>
            </a:r>
            <a:r>
              <a:rPr lang="en-US" sz="2400" dirty="0"/>
              <a:t>1914-1918 from which he extracted the </a:t>
            </a:r>
            <a:r>
              <a:rPr lang="en-US" sz="2400" i="1" dirty="0" err="1"/>
              <a:t>Tractatus</a:t>
            </a:r>
            <a:r>
              <a:rPr lang="en-US" sz="2400" dirty="0"/>
              <a:t>.</a:t>
            </a:r>
          </a:p>
          <a:p>
            <a:endParaRPr lang="en-US" sz="2400" i="1" dirty="0"/>
          </a:p>
          <a:p>
            <a:r>
              <a:rPr lang="en-US" sz="2400" dirty="0"/>
              <a:t>And the term also plays a decisive  role in Wittgenstein’s “Lecture on Ethics” of 1929</a:t>
            </a:r>
            <a:r>
              <a:rPr lang="en-US" sz="2400" i="1" dirty="0"/>
              <a:t>.</a:t>
            </a:r>
          </a:p>
          <a:p>
            <a:endParaRPr lang="en-US" sz="2400" i="1" dirty="0"/>
          </a:p>
        </p:txBody>
      </p:sp>
    </p:spTree>
    <p:extLst>
      <p:ext uri="{BB962C8B-B14F-4D97-AF65-F5344CB8AC3E}">
        <p14:creationId xmlns:p14="http://schemas.microsoft.com/office/powerpoint/2010/main" val="422041507"/>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AF3EE9-70E9-4D6A-BA08-C4E307592859}"/>
              </a:ext>
            </a:extLst>
          </p:cNvPr>
          <p:cNvSpPr txBox="1"/>
          <p:nvPr/>
        </p:nvSpPr>
        <p:spPr>
          <a:xfrm>
            <a:off x="665018" y="1397812"/>
            <a:ext cx="7684654" cy="3785652"/>
          </a:xfrm>
          <a:prstGeom prst="rect">
            <a:avLst/>
          </a:prstGeom>
          <a:noFill/>
        </p:spPr>
        <p:txBody>
          <a:bodyPr wrap="square" rtlCol="0">
            <a:spAutoFit/>
          </a:bodyPr>
          <a:lstStyle/>
          <a:p>
            <a:endParaRPr lang="en-US" sz="2400" i="1" dirty="0"/>
          </a:p>
          <a:p>
            <a:r>
              <a:rPr lang="en-US" sz="2400" dirty="0"/>
              <a:t>Despite this, interpreters have paid little attention to this central term and to Wittgenstein’s concern with the world in the </a:t>
            </a:r>
            <a:r>
              <a:rPr lang="en-US" sz="2400" i="1" dirty="0"/>
              <a:t>Tractatus</a:t>
            </a:r>
            <a:r>
              <a:rPr lang="en-US" sz="2400" dirty="0"/>
              <a:t>. </a:t>
            </a:r>
          </a:p>
          <a:p>
            <a:endParaRPr lang="en-US" sz="2400" dirty="0"/>
          </a:p>
          <a:p>
            <a:r>
              <a:rPr lang="en-US" sz="2400" dirty="0"/>
              <a:t>That may be due to Wittgenstein’s later explicit dismissal of the term as being of no philosophical interest.</a:t>
            </a:r>
          </a:p>
          <a:p>
            <a:endParaRPr lang="en-US" sz="2400" dirty="0"/>
          </a:p>
          <a:p>
            <a:r>
              <a:rPr lang="en-US" sz="2400" dirty="0"/>
              <a:t>In February 1933, G. E. Moore recorded him as saying in his lectures:</a:t>
            </a:r>
          </a:p>
        </p:txBody>
      </p:sp>
    </p:spTree>
    <p:extLst>
      <p:ext uri="{BB962C8B-B14F-4D97-AF65-F5344CB8AC3E}">
        <p14:creationId xmlns:p14="http://schemas.microsoft.com/office/powerpoint/2010/main" val="228054167"/>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81E288-1E95-4B8C-80C6-0ACE9A435227}"/>
              </a:ext>
            </a:extLst>
          </p:cNvPr>
          <p:cNvSpPr txBox="1"/>
          <p:nvPr/>
        </p:nvSpPr>
        <p:spPr>
          <a:xfrm>
            <a:off x="563418" y="1139195"/>
            <a:ext cx="7869382" cy="4247317"/>
          </a:xfrm>
          <a:prstGeom prst="rect">
            <a:avLst/>
          </a:prstGeom>
          <a:noFill/>
        </p:spPr>
        <p:txBody>
          <a:bodyPr wrap="square" rtlCol="0">
            <a:spAutoFit/>
          </a:bodyPr>
          <a:lstStyle/>
          <a:p>
            <a:r>
              <a:rPr lang="en-US" sz="2400" dirty="0"/>
              <a:t>„This [</a:t>
            </a:r>
            <a:r>
              <a:rPr lang="en-US" sz="2400" i="1" dirty="0"/>
              <a:t>Tractarian</a:t>
            </a:r>
            <a:r>
              <a:rPr lang="en-US" sz="2400" dirty="0"/>
              <a:t>] idea of </a:t>
            </a:r>
            <a:r>
              <a:rPr lang="en-US" sz="2400" i="1" dirty="0"/>
              <a:t>one</a:t>
            </a:r>
            <a:r>
              <a:rPr lang="en-US" sz="2400" dirty="0"/>
              <a:t> calculus is connected with [the] consequence that certain words are on a different level from others, e.g., ‘proposition’, ‘world’, ‘word’, ‘grammar, ‘logic’. I had the idea … that certain words were </a:t>
            </a:r>
            <a:r>
              <a:rPr lang="en-US" sz="2400" i="1" dirty="0"/>
              <a:t>essentially</a:t>
            </a:r>
            <a:r>
              <a:rPr lang="en-US" sz="2400" dirty="0"/>
              <a:t> philosophical words ... But it’s not the case that those words have a different position from the others. E.g., I could now just as well start [the] </a:t>
            </a:r>
            <a:r>
              <a:rPr lang="en-US" sz="2400" i="1" dirty="0"/>
              <a:t>Tractatus </a:t>
            </a:r>
            <a:r>
              <a:rPr lang="en-US" sz="2400" dirty="0"/>
              <a:t>with a sentence in which ‘lamp’ occurs, instead of ‘world’.” </a:t>
            </a:r>
          </a:p>
          <a:p>
            <a:endParaRPr lang="en-US" sz="2400" i="1" dirty="0"/>
          </a:p>
          <a:p>
            <a:r>
              <a:rPr lang="en-US" i="1" dirty="0"/>
              <a:t>Wittgenstein Lectures, Cambridge 1930-1933. From the Notes of G.E. Moore</a:t>
            </a:r>
            <a:r>
              <a:rPr lang="en-US" dirty="0"/>
              <a:t>, edited by David G. Stern, Brian Rogers, and Gabriel Citron, Cambridge University Press, Cambridge 2016, pp. 259-260.</a:t>
            </a:r>
          </a:p>
        </p:txBody>
      </p:sp>
    </p:spTree>
    <p:extLst>
      <p:ext uri="{BB962C8B-B14F-4D97-AF65-F5344CB8AC3E}">
        <p14:creationId xmlns:p14="http://schemas.microsoft.com/office/powerpoint/2010/main" val="1469160263"/>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81E288-1E95-4B8C-80C6-0ACE9A435227}"/>
              </a:ext>
            </a:extLst>
          </p:cNvPr>
          <p:cNvSpPr txBox="1"/>
          <p:nvPr/>
        </p:nvSpPr>
        <p:spPr>
          <a:xfrm>
            <a:off x="563418" y="1139195"/>
            <a:ext cx="7869382" cy="4247317"/>
          </a:xfrm>
          <a:prstGeom prst="rect">
            <a:avLst/>
          </a:prstGeom>
          <a:noFill/>
        </p:spPr>
        <p:txBody>
          <a:bodyPr wrap="square" rtlCol="0">
            <a:spAutoFit/>
          </a:bodyPr>
          <a:lstStyle/>
          <a:p>
            <a:r>
              <a:rPr lang="en-US" sz="2400" dirty="0"/>
              <a:t>„This </a:t>
            </a:r>
            <a:r>
              <a:rPr lang="en-US" sz="2400"/>
              <a:t>[</a:t>
            </a:r>
            <a:r>
              <a:rPr lang="en-US" sz="2400" i="1"/>
              <a:t>Tractarian</a:t>
            </a:r>
            <a:r>
              <a:rPr lang="en-US" sz="2400"/>
              <a:t>] </a:t>
            </a:r>
            <a:r>
              <a:rPr lang="en-US" sz="2400" dirty="0"/>
              <a:t>idea of </a:t>
            </a:r>
            <a:r>
              <a:rPr lang="en-US" sz="2400" i="1" dirty="0"/>
              <a:t>one</a:t>
            </a:r>
            <a:r>
              <a:rPr lang="en-US" sz="2400" dirty="0"/>
              <a:t> calculus is connected with [the] consequence that certain words are on a different level from others, e.g., ‘proposition’, ‘world’, ‘word’, ‘grammar, ‘logic’. I had the idea … that certain words were </a:t>
            </a:r>
            <a:r>
              <a:rPr lang="en-US" sz="2400" i="1" dirty="0"/>
              <a:t>essentially</a:t>
            </a:r>
            <a:r>
              <a:rPr lang="en-US" sz="2400" dirty="0"/>
              <a:t> philosophical words ... But it’s not the case that those words have a different position from the others. E.g., </a:t>
            </a:r>
            <a:r>
              <a:rPr lang="en-US" sz="2400" dirty="0">
                <a:solidFill>
                  <a:srgbClr val="FF0000"/>
                </a:solidFill>
              </a:rPr>
              <a:t>I could now just as well start [the] </a:t>
            </a:r>
            <a:r>
              <a:rPr lang="en-US" sz="2400" i="1" dirty="0">
                <a:solidFill>
                  <a:srgbClr val="FF0000"/>
                </a:solidFill>
              </a:rPr>
              <a:t>Tractatus </a:t>
            </a:r>
            <a:r>
              <a:rPr lang="en-US" sz="2400" dirty="0">
                <a:solidFill>
                  <a:srgbClr val="FF0000"/>
                </a:solidFill>
              </a:rPr>
              <a:t>with a sentence in which ‘lamp’ occurs, instead of ‘world’.</a:t>
            </a:r>
            <a:r>
              <a:rPr lang="en-US" sz="2400" dirty="0"/>
              <a:t>” </a:t>
            </a:r>
          </a:p>
          <a:p>
            <a:endParaRPr lang="en-US" sz="2400" i="1" dirty="0"/>
          </a:p>
          <a:p>
            <a:r>
              <a:rPr lang="en-US" i="1" dirty="0"/>
              <a:t>Wittgenstein Lectures, Cambridge 1930-1933. From the Notes of G.E. Moore</a:t>
            </a:r>
            <a:r>
              <a:rPr lang="en-US" dirty="0"/>
              <a:t>, edited by David G. Stern, Brian Rogers, and Gabriel Citron, Cambridge University Press, Cambridge 2016, pp. 259-260.</a:t>
            </a:r>
          </a:p>
        </p:txBody>
      </p:sp>
    </p:spTree>
    <p:extLst>
      <p:ext uri="{BB962C8B-B14F-4D97-AF65-F5344CB8AC3E}">
        <p14:creationId xmlns:p14="http://schemas.microsoft.com/office/powerpoint/2010/main" val="401426894"/>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EB5056-D00B-4D03-B410-64B3BDB0BD26}"/>
              </a:ext>
            </a:extLst>
          </p:cNvPr>
          <p:cNvSpPr/>
          <p:nvPr/>
        </p:nvSpPr>
        <p:spPr>
          <a:xfrm>
            <a:off x="683491" y="1135225"/>
            <a:ext cx="7453745" cy="4431983"/>
          </a:xfrm>
          <a:prstGeom prst="rect">
            <a:avLst/>
          </a:prstGeom>
        </p:spPr>
        <p:txBody>
          <a:bodyPr wrap="square">
            <a:spAutoFit/>
          </a:bodyPr>
          <a:lstStyle/>
          <a:p>
            <a:r>
              <a:rPr lang="en-US" sz="2400" dirty="0">
                <a:ea typeface="Calibri" panose="020F0502020204030204" pitchFamily="34" charset="0"/>
                <a:cs typeface="Times New Roman" panose="02020603050405020304" pitchFamily="18" charset="0"/>
              </a:rPr>
              <a:t>A few months later he reaffirmed this thought in the same lecture course: </a:t>
            </a:r>
            <a:r>
              <a:rPr lang="en-US" sz="2400" dirty="0">
                <a:solidFill>
                  <a:srgbClr val="FF0000"/>
                </a:solidFill>
                <a:ea typeface="Calibri" panose="020F0502020204030204" pitchFamily="34" charset="0"/>
                <a:cs typeface="Times New Roman" panose="02020603050405020304" pitchFamily="18" charset="0"/>
              </a:rPr>
              <a:t>“The words ‘meaning‘, ‚proposition‘, ‚world‘ have no special place in our investigation.”</a:t>
            </a:r>
            <a:r>
              <a:rPr lang="en-US" sz="2400" dirty="0">
                <a:solidFill>
                  <a:srgbClr val="FF0000"/>
                </a:solidFill>
              </a:rPr>
              <a:t> </a:t>
            </a:r>
          </a:p>
          <a:p>
            <a:r>
              <a:rPr lang="en-US" dirty="0"/>
              <a:t>                                                                                         (Ibid.,</a:t>
            </a:r>
            <a:r>
              <a:rPr lang="en-US" dirty="0">
                <a:ea typeface="Calibri" panose="020F0502020204030204" pitchFamily="34" charset="0"/>
                <a:cs typeface="Times New Roman" panose="02020603050405020304" pitchFamily="18" charset="0"/>
              </a:rPr>
              <a:t> p. 317)</a:t>
            </a:r>
          </a:p>
          <a:p>
            <a:endParaRPr lang="en-US" sz="2400" dirty="0">
              <a:ea typeface="Calibri" panose="020F0502020204030204" pitchFamily="34" charset="0"/>
              <a:cs typeface="Times New Roman" panose="02020603050405020304" pitchFamily="18" charset="0"/>
            </a:endParaRPr>
          </a:p>
          <a:p>
            <a:r>
              <a:rPr lang="en-US" sz="2400" dirty="0">
                <a:ea typeface="Calibri" panose="020F0502020204030204" pitchFamily="34" charset="0"/>
                <a:cs typeface="Times New Roman" panose="02020603050405020304" pitchFamily="18" charset="0"/>
              </a:rPr>
              <a:t>And this critical view is also retained in Wittgenstein’s  </a:t>
            </a:r>
            <a:r>
              <a:rPr lang="en-US" sz="2400" i="1" dirty="0">
                <a:ea typeface="Calibri" panose="020F0502020204030204" pitchFamily="34" charset="0"/>
                <a:cs typeface="Times New Roman" panose="02020603050405020304" pitchFamily="18" charset="0"/>
              </a:rPr>
              <a:t>Philosophical Investigations </a:t>
            </a:r>
            <a:r>
              <a:rPr lang="en-US" sz="2400" dirty="0">
                <a:ea typeface="Calibri" panose="020F0502020204030204" pitchFamily="34" charset="0"/>
                <a:cs typeface="Times New Roman" panose="02020603050405020304" pitchFamily="18" charset="0"/>
              </a:rPr>
              <a:t>where we read: </a:t>
            </a:r>
          </a:p>
          <a:p>
            <a:endParaRPr lang="en-US" sz="2400" dirty="0">
              <a:solidFill>
                <a:srgbClr val="FF0000"/>
              </a:solidFill>
              <a:ea typeface="Calibri" panose="020F0502020204030204" pitchFamily="34" charset="0"/>
              <a:cs typeface="Times New Roman" panose="02020603050405020304" pitchFamily="18" charset="0"/>
            </a:endParaRPr>
          </a:p>
          <a:p>
            <a:r>
              <a:rPr lang="en-US" sz="2400" dirty="0">
                <a:solidFill>
                  <a:srgbClr val="FF0000"/>
                </a:solidFill>
                <a:ea typeface="Calibri" panose="020F0502020204030204" pitchFamily="34" charset="0"/>
                <a:cs typeface="Times New Roman" panose="02020603050405020304" pitchFamily="18" charset="0"/>
              </a:rPr>
              <a:t>“If the words ‘language’, ‘experience’, ‘world’ have a use, it must be as humble a one as that of the words ‘table’, ‘lamp’, ‘door’.” </a:t>
            </a:r>
          </a:p>
          <a:p>
            <a:r>
              <a:rPr lang="en-US" sz="2400"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(PI, 97)</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7928465"/>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EF93D1-6A72-47EB-B74B-68F207E9B189}"/>
              </a:ext>
            </a:extLst>
          </p:cNvPr>
          <p:cNvSpPr txBox="1"/>
          <p:nvPr/>
        </p:nvSpPr>
        <p:spPr>
          <a:xfrm>
            <a:off x="752764" y="1766233"/>
            <a:ext cx="7638472" cy="3785652"/>
          </a:xfrm>
          <a:prstGeom prst="rect">
            <a:avLst/>
          </a:prstGeom>
          <a:noFill/>
        </p:spPr>
        <p:txBody>
          <a:bodyPr wrap="square" rtlCol="0">
            <a:spAutoFit/>
          </a:bodyPr>
          <a:lstStyle/>
          <a:p>
            <a:r>
              <a:rPr lang="en-US" sz="2400" dirty="0"/>
              <a:t>Interpreters of Wittgenstein have concluded this to mean that we should not concern ourselves with the world at all, and focus exclusively on specific and narrowly circumscribed  philosophical questions.  </a:t>
            </a:r>
          </a:p>
          <a:p>
            <a:endParaRPr lang="en-US" sz="2400" dirty="0"/>
          </a:p>
          <a:p>
            <a:r>
              <a:rPr lang="en-US" sz="2400" dirty="0"/>
              <a:t>In looking at the </a:t>
            </a:r>
            <a:r>
              <a:rPr lang="en-US" sz="2400" i="1" dirty="0" err="1"/>
              <a:t>Tractatus</a:t>
            </a:r>
            <a:r>
              <a:rPr lang="en-US" sz="2400" dirty="0"/>
              <a:t> once more, we can come to see that this is not what Wittgenstein was after.</a:t>
            </a:r>
          </a:p>
          <a:p>
            <a:endParaRPr lang="en-US" sz="2400" dirty="0"/>
          </a:p>
          <a:p>
            <a:r>
              <a:rPr lang="en-US" sz="2400" dirty="0"/>
              <a:t>To understand this point we must pay attention to two different ways in which the world appears in that work.</a:t>
            </a:r>
          </a:p>
        </p:txBody>
      </p:sp>
    </p:spTree>
    <p:extLst>
      <p:ext uri="{BB962C8B-B14F-4D97-AF65-F5344CB8AC3E}">
        <p14:creationId xmlns:p14="http://schemas.microsoft.com/office/powerpoint/2010/main" val="1966454190"/>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1440</TotalTime>
  <Words>3268</Words>
  <Application>Microsoft Office PowerPoint</Application>
  <PresentationFormat>On-screen Show (4:3)</PresentationFormat>
  <Paragraphs>239</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Bradley Hand ITC</vt:lpstr>
      <vt:lpstr>Calibri</vt:lpstr>
      <vt:lpstr>Calibri Light</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 Sluga</dc:creator>
  <cp:lastModifiedBy>Hans Sluga</cp:lastModifiedBy>
  <cp:revision>222</cp:revision>
  <dcterms:created xsi:type="dcterms:W3CDTF">2018-04-02T15:32:49Z</dcterms:created>
  <dcterms:modified xsi:type="dcterms:W3CDTF">2018-08-16T23:16:46Z</dcterms:modified>
</cp:coreProperties>
</file>